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</p:sldMasterIdLst>
  <p:notesMasterIdLst>
    <p:notesMasterId r:id="rId43"/>
  </p:notesMasterIdLst>
  <p:sldIdLst>
    <p:sldId id="279" r:id="rId5"/>
    <p:sldId id="336" r:id="rId6"/>
    <p:sldId id="432" r:id="rId7"/>
    <p:sldId id="433" r:id="rId8"/>
    <p:sldId id="434" r:id="rId9"/>
    <p:sldId id="435" r:id="rId10"/>
    <p:sldId id="378" r:id="rId11"/>
    <p:sldId id="394" r:id="rId12"/>
    <p:sldId id="424" r:id="rId13"/>
    <p:sldId id="425" r:id="rId14"/>
    <p:sldId id="402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07" r:id="rId24"/>
    <p:sldId id="406" r:id="rId25"/>
    <p:sldId id="391" r:id="rId26"/>
    <p:sldId id="395" r:id="rId27"/>
    <p:sldId id="390" r:id="rId28"/>
    <p:sldId id="426" r:id="rId29"/>
    <p:sldId id="421" r:id="rId30"/>
    <p:sldId id="422" r:id="rId31"/>
    <p:sldId id="351" r:id="rId32"/>
    <p:sldId id="352" r:id="rId33"/>
    <p:sldId id="420" r:id="rId34"/>
    <p:sldId id="340" r:id="rId35"/>
    <p:sldId id="341" r:id="rId36"/>
    <p:sldId id="429" r:id="rId37"/>
    <p:sldId id="430" r:id="rId38"/>
    <p:sldId id="342" r:id="rId39"/>
    <p:sldId id="431" r:id="rId40"/>
    <p:sldId id="43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  <a:srgbClr val="E62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712" autoAdjust="0"/>
  </p:normalViewPr>
  <p:slideViewPr>
    <p:cSldViewPr snapToGrid="0">
      <p:cViewPr varScale="1">
        <p:scale>
          <a:sx n="60" d="100"/>
          <a:sy n="60" d="100"/>
        </p:scale>
        <p:origin x="-78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dolahi\Desktop\&#1576;&#1610;&#1605;&#1575;&#1585;&#1610;&#1607;&#1575;&#1610;%20&#1594;&#1610;&#1585;&#1608;&#1575;&#1711;&#1610;&#1585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bdolahi\Desktop\&#1576;&#1610;&#1605;&#1575;&#1585;&#1610;&#1607;&#1575;&#1610;%20&#1594;&#1610;&#1585;&#1608;&#1575;&#1711;&#1610;&#1585;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fa-IR" sz="2400" dirty="0">
                <a:latin typeface="Arial" pitchFamily="34" charset="0"/>
                <a:cs typeface="Arial" pitchFamily="34" charset="0"/>
              </a:rPr>
              <a:t>درصد افراد با اضافه وزن يا چاق به تفكيك استان و جنس در گروه سني 25-34 سال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مرد </c:v>
                </c:pt>
              </c:strCache>
            </c:strRef>
          </c:tx>
          <c:invertIfNegative val="0"/>
          <c:cat>
            <c:strRef>
              <c:f>Sheet3!$A$2:$A$32</c:f>
              <c:strCache>
                <c:ptCount val="31"/>
                <c:pt idx="0">
                  <c:v>آذربايجان شرقي </c:v>
                </c:pt>
                <c:pt idx="1">
                  <c:v>آذربايجان غربي </c:v>
                </c:pt>
                <c:pt idx="2">
                  <c:v>اردبيل</c:v>
                </c:pt>
                <c:pt idx="3">
                  <c:v>اصفهان </c:v>
                </c:pt>
                <c:pt idx="4">
                  <c:v>ايلام</c:v>
                </c:pt>
                <c:pt idx="5">
                  <c:v>بوشهر </c:v>
                </c:pt>
                <c:pt idx="6">
                  <c:v>تهران </c:v>
                </c:pt>
                <c:pt idx="7">
                  <c:v>چهارمحال بختياري</c:v>
                </c:pt>
                <c:pt idx="8">
                  <c:v>خراسان رضوي</c:v>
                </c:pt>
                <c:pt idx="9">
                  <c:v>خوزستان</c:v>
                </c:pt>
                <c:pt idx="10">
                  <c:v>زنجان</c:v>
                </c:pt>
                <c:pt idx="11">
                  <c:v>سمنان </c:v>
                </c:pt>
                <c:pt idx="12">
                  <c:v>سيستان و بلوچستان</c:v>
                </c:pt>
                <c:pt idx="13">
                  <c:v>فارس</c:v>
                </c:pt>
                <c:pt idx="14">
                  <c:v>قزوين </c:v>
                </c:pt>
                <c:pt idx="15">
                  <c:v>قم</c:v>
                </c:pt>
                <c:pt idx="16">
                  <c:v>كردستان</c:v>
                </c:pt>
                <c:pt idx="17">
                  <c:v>كرمان</c:v>
                </c:pt>
                <c:pt idx="18">
                  <c:v>كرمانشاه </c:v>
                </c:pt>
                <c:pt idx="19">
                  <c:v>كهكيلويه و بوير احمد</c:v>
                </c:pt>
                <c:pt idx="20">
                  <c:v>گلستان</c:v>
                </c:pt>
                <c:pt idx="21">
                  <c:v>گيلان</c:v>
                </c:pt>
                <c:pt idx="22">
                  <c:v>لرستان</c:v>
                </c:pt>
                <c:pt idx="23">
                  <c:v>مازندران </c:v>
                </c:pt>
                <c:pt idx="24">
                  <c:v>مركزي</c:v>
                </c:pt>
                <c:pt idx="25">
                  <c:v>هرمزگان</c:v>
                </c:pt>
                <c:pt idx="26">
                  <c:v>همدان</c:v>
                </c:pt>
                <c:pt idx="27">
                  <c:v>يزد</c:v>
                </c:pt>
                <c:pt idx="28">
                  <c:v>خراسان جنوبي</c:v>
                </c:pt>
                <c:pt idx="29">
                  <c:v>خراسان شمالي</c:v>
                </c:pt>
                <c:pt idx="30">
                  <c:v>كل </c:v>
                </c:pt>
              </c:strCache>
            </c:strRef>
          </c:cat>
          <c:val>
            <c:numRef>
              <c:f>Sheet3!$B$2:$B$32</c:f>
              <c:numCache>
                <c:formatCode>General</c:formatCode>
                <c:ptCount val="31"/>
                <c:pt idx="0">
                  <c:v>45.6</c:v>
                </c:pt>
                <c:pt idx="1">
                  <c:v>42</c:v>
                </c:pt>
                <c:pt idx="2">
                  <c:v>60</c:v>
                </c:pt>
                <c:pt idx="3">
                  <c:v>44</c:v>
                </c:pt>
                <c:pt idx="4">
                  <c:v>36</c:v>
                </c:pt>
                <c:pt idx="5">
                  <c:v>40.800000000000004</c:v>
                </c:pt>
                <c:pt idx="6">
                  <c:v>45.5</c:v>
                </c:pt>
                <c:pt idx="7">
                  <c:v>37.9</c:v>
                </c:pt>
                <c:pt idx="8">
                  <c:v>38.800000000000004</c:v>
                </c:pt>
                <c:pt idx="9">
                  <c:v>49.5</c:v>
                </c:pt>
                <c:pt idx="10">
                  <c:v>40</c:v>
                </c:pt>
                <c:pt idx="11">
                  <c:v>49.5</c:v>
                </c:pt>
                <c:pt idx="12">
                  <c:v>14.4</c:v>
                </c:pt>
                <c:pt idx="13">
                  <c:v>43.1</c:v>
                </c:pt>
                <c:pt idx="14">
                  <c:v>41.6</c:v>
                </c:pt>
                <c:pt idx="15">
                  <c:v>43.4</c:v>
                </c:pt>
                <c:pt idx="16">
                  <c:v>43</c:v>
                </c:pt>
                <c:pt idx="17">
                  <c:v>34.700000000000003</c:v>
                </c:pt>
                <c:pt idx="18">
                  <c:v>46.5</c:v>
                </c:pt>
                <c:pt idx="19">
                  <c:v>46.5</c:v>
                </c:pt>
                <c:pt idx="20">
                  <c:v>49</c:v>
                </c:pt>
                <c:pt idx="21">
                  <c:v>39</c:v>
                </c:pt>
                <c:pt idx="22">
                  <c:v>29.9</c:v>
                </c:pt>
                <c:pt idx="23">
                  <c:v>49.5</c:v>
                </c:pt>
                <c:pt idx="24">
                  <c:v>33</c:v>
                </c:pt>
                <c:pt idx="25">
                  <c:v>38.1</c:v>
                </c:pt>
                <c:pt idx="26">
                  <c:v>30</c:v>
                </c:pt>
                <c:pt idx="27">
                  <c:v>42</c:v>
                </c:pt>
                <c:pt idx="28">
                  <c:v>30.8</c:v>
                </c:pt>
                <c:pt idx="29">
                  <c:v>38</c:v>
                </c:pt>
                <c:pt idx="30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زن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Sheet3!$A$2:$A$32</c:f>
              <c:strCache>
                <c:ptCount val="31"/>
                <c:pt idx="0">
                  <c:v>آذربايجان شرقي </c:v>
                </c:pt>
                <c:pt idx="1">
                  <c:v>آذربايجان غربي </c:v>
                </c:pt>
                <c:pt idx="2">
                  <c:v>اردبيل</c:v>
                </c:pt>
                <c:pt idx="3">
                  <c:v>اصفهان </c:v>
                </c:pt>
                <c:pt idx="4">
                  <c:v>ايلام</c:v>
                </c:pt>
                <c:pt idx="5">
                  <c:v>بوشهر </c:v>
                </c:pt>
                <c:pt idx="6">
                  <c:v>تهران </c:v>
                </c:pt>
                <c:pt idx="7">
                  <c:v>چهارمحال بختياري</c:v>
                </c:pt>
                <c:pt idx="8">
                  <c:v>خراسان رضوي</c:v>
                </c:pt>
                <c:pt idx="9">
                  <c:v>خوزستان</c:v>
                </c:pt>
                <c:pt idx="10">
                  <c:v>زنجان</c:v>
                </c:pt>
                <c:pt idx="11">
                  <c:v>سمنان </c:v>
                </c:pt>
                <c:pt idx="12">
                  <c:v>سيستان و بلوچستان</c:v>
                </c:pt>
                <c:pt idx="13">
                  <c:v>فارس</c:v>
                </c:pt>
                <c:pt idx="14">
                  <c:v>قزوين </c:v>
                </c:pt>
                <c:pt idx="15">
                  <c:v>قم</c:v>
                </c:pt>
                <c:pt idx="16">
                  <c:v>كردستان</c:v>
                </c:pt>
                <c:pt idx="17">
                  <c:v>كرمان</c:v>
                </c:pt>
                <c:pt idx="18">
                  <c:v>كرمانشاه </c:v>
                </c:pt>
                <c:pt idx="19">
                  <c:v>كهكيلويه و بوير احمد</c:v>
                </c:pt>
                <c:pt idx="20">
                  <c:v>گلستان</c:v>
                </c:pt>
                <c:pt idx="21">
                  <c:v>گيلان</c:v>
                </c:pt>
                <c:pt idx="22">
                  <c:v>لرستان</c:v>
                </c:pt>
                <c:pt idx="23">
                  <c:v>مازندران </c:v>
                </c:pt>
                <c:pt idx="24">
                  <c:v>مركزي</c:v>
                </c:pt>
                <c:pt idx="25">
                  <c:v>هرمزگان</c:v>
                </c:pt>
                <c:pt idx="26">
                  <c:v>همدان</c:v>
                </c:pt>
                <c:pt idx="27">
                  <c:v>يزد</c:v>
                </c:pt>
                <c:pt idx="28">
                  <c:v>خراسان جنوبي</c:v>
                </c:pt>
                <c:pt idx="29">
                  <c:v>خراسان شمالي</c:v>
                </c:pt>
                <c:pt idx="30">
                  <c:v>كل </c:v>
                </c:pt>
              </c:strCache>
            </c:strRef>
          </c:cat>
          <c:val>
            <c:numRef>
              <c:f>Sheet3!$C$2:$C$32</c:f>
              <c:numCache>
                <c:formatCode>General</c:formatCode>
                <c:ptCount val="31"/>
                <c:pt idx="0">
                  <c:v>60.5</c:v>
                </c:pt>
                <c:pt idx="1">
                  <c:v>66.3</c:v>
                </c:pt>
                <c:pt idx="2">
                  <c:v>64</c:v>
                </c:pt>
                <c:pt idx="3">
                  <c:v>46.7</c:v>
                </c:pt>
                <c:pt idx="4">
                  <c:v>59.6</c:v>
                </c:pt>
                <c:pt idx="5">
                  <c:v>44.8</c:v>
                </c:pt>
                <c:pt idx="6">
                  <c:v>57.3</c:v>
                </c:pt>
                <c:pt idx="7">
                  <c:v>46.4</c:v>
                </c:pt>
                <c:pt idx="8">
                  <c:v>46.3</c:v>
                </c:pt>
                <c:pt idx="9">
                  <c:v>58.2</c:v>
                </c:pt>
                <c:pt idx="10">
                  <c:v>59</c:v>
                </c:pt>
                <c:pt idx="11">
                  <c:v>53.3</c:v>
                </c:pt>
                <c:pt idx="12">
                  <c:v>36.6</c:v>
                </c:pt>
                <c:pt idx="13">
                  <c:v>49</c:v>
                </c:pt>
                <c:pt idx="14">
                  <c:v>66.7</c:v>
                </c:pt>
                <c:pt idx="15">
                  <c:v>50</c:v>
                </c:pt>
                <c:pt idx="16">
                  <c:v>62.5</c:v>
                </c:pt>
                <c:pt idx="17">
                  <c:v>46.2</c:v>
                </c:pt>
                <c:pt idx="18">
                  <c:v>59</c:v>
                </c:pt>
                <c:pt idx="19">
                  <c:v>50</c:v>
                </c:pt>
                <c:pt idx="20">
                  <c:v>59.5</c:v>
                </c:pt>
                <c:pt idx="21">
                  <c:v>62</c:v>
                </c:pt>
                <c:pt idx="22">
                  <c:v>53.3</c:v>
                </c:pt>
                <c:pt idx="23">
                  <c:v>71.599999999999994</c:v>
                </c:pt>
                <c:pt idx="24">
                  <c:v>52.1</c:v>
                </c:pt>
                <c:pt idx="25">
                  <c:v>36.200000000000003</c:v>
                </c:pt>
                <c:pt idx="26">
                  <c:v>60</c:v>
                </c:pt>
                <c:pt idx="27">
                  <c:v>57.1</c:v>
                </c:pt>
                <c:pt idx="28">
                  <c:v>39.1</c:v>
                </c:pt>
                <c:pt idx="29">
                  <c:v>43.5</c:v>
                </c:pt>
                <c:pt idx="30">
                  <c:v>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89792"/>
        <c:axId val="97096064"/>
      </c:barChart>
      <c:catAx>
        <c:axId val="9708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/>
                  <a:t>استان 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400" b="1"/>
            </a:pPr>
            <a:endParaRPr lang="en-US"/>
          </a:p>
        </c:txPr>
        <c:crossAx val="97096064"/>
        <c:crosses val="autoZero"/>
        <c:auto val="1"/>
        <c:lblAlgn val="ctr"/>
        <c:lblOffset val="100"/>
        <c:noMultiLvlLbl val="0"/>
      </c:catAx>
      <c:valAx>
        <c:axId val="97096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/>
                  <a:t>درصد 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70897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en-US"/>
            </a:pPr>
            <a:r>
              <a:rPr lang="fa-IR" dirty="0"/>
              <a:t>درصد افراد با اضافه وزن يا چاق به تفكيك استان و جنس در گروه سني 45-54 </a:t>
            </a:r>
            <a:r>
              <a:rPr lang="fa-IR" dirty="0" smtClean="0"/>
              <a:t>سال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مرد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Sheet4!$A$2:$A$32</c:f>
              <c:strCache>
                <c:ptCount val="31"/>
                <c:pt idx="0">
                  <c:v>آذربايجان شرقي </c:v>
                </c:pt>
                <c:pt idx="1">
                  <c:v>آذربايجان غربي </c:v>
                </c:pt>
                <c:pt idx="2">
                  <c:v>اردبيل</c:v>
                </c:pt>
                <c:pt idx="3">
                  <c:v>اصفهان </c:v>
                </c:pt>
                <c:pt idx="4">
                  <c:v>ايلام</c:v>
                </c:pt>
                <c:pt idx="5">
                  <c:v>بوشهر </c:v>
                </c:pt>
                <c:pt idx="6">
                  <c:v>تهران </c:v>
                </c:pt>
                <c:pt idx="7">
                  <c:v>چهارمحال بختياري</c:v>
                </c:pt>
                <c:pt idx="8">
                  <c:v>خراسان رضوي</c:v>
                </c:pt>
                <c:pt idx="9">
                  <c:v>خوزستان</c:v>
                </c:pt>
                <c:pt idx="10">
                  <c:v>زنجان</c:v>
                </c:pt>
                <c:pt idx="11">
                  <c:v>سمنان </c:v>
                </c:pt>
                <c:pt idx="12">
                  <c:v>سيستان و بلوچستان</c:v>
                </c:pt>
                <c:pt idx="13">
                  <c:v>فارس</c:v>
                </c:pt>
                <c:pt idx="14">
                  <c:v>قزوين </c:v>
                </c:pt>
                <c:pt idx="15">
                  <c:v>قم</c:v>
                </c:pt>
                <c:pt idx="16">
                  <c:v>كردستان</c:v>
                </c:pt>
                <c:pt idx="17">
                  <c:v>كرمان</c:v>
                </c:pt>
                <c:pt idx="18">
                  <c:v>كرمانشاه </c:v>
                </c:pt>
                <c:pt idx="19">
                  <c:v>كهكيلويه و بوير احمد</c:v>
                </c:pt>
                <c:pt idx="20">
                  <c:v>گلستان</c:v>
                </c:pt>
                <c:pt idx="21">
                  <c:v>گيلان</c:v>
                </c:pt>
                <c:pt idx="22">
                  <c:v>لرستان</c:v>
                </c:pt>
                <c:pt idx="23">
                  <c:v>مازندران </c:v>
                </c:pt>
                <c:pt idx="24">
                  <c:v>مركزي</c:v>
                </c:pt>
                <c:pt idx="25">
                  <c:v>هرمزگان</c:v>
                </c:pt>
                <c:pt idx="26">
                  <c:v>همدان</c:v>
                </c:pt>
                <c:pt idx="27">
                  <c:v>يزد</c:v>
                </c:pt>
                <c:pt idx="28">
                  <c:v>خراسان جنوبي</c:v>
                </c:pt>
                <c:pt idx="29">
                  <c:v>خراسان شمالي</c:v>
                </c:pt>
                <c:pt idx="30">
                  <c:v>كل </c:v>
                </c:pt>
              </c:strCache>
            </c:strRef>
          </c:cat>
          <c:val>
            <c:numRef>
              <c:f>Sheet4!$B$2:$B$32</c:f>
              <c:numCache>
                <c:formatCode>General</c:formatCode>
                <c:ptCount val="31"/>
                <c:pt idx="0">
                  <c:v>57</c:v>
                </c:pt>
                <c:pt idx="1">
                  <c:v>62</c:v>
                </c:pt>
                <c:pt idx="2">
                  <c:v>66.7</c:v>
                </c:pt>
                <c:pt idx="3">
                  <c:v>65.3</c:v>
                </c:pt>
                <c:pt idx="4">
                  <c:v>45.5</c:v>
                </c:pt>
                <c:pt idx="5">
                  <c:v>53</c:v>
                </c:pt>
                <c:pt idx="6">
                  <c:v>61.8</c:v>
                </c:pt>
                <c:pt idx="7">
                  <c:v>41.6</c:v>
                </c:pt>
                <c:pt idx="8">
                  <c:v>50.5</c:v>
                </c:pt>
                <c:pt idx="9">
                  <c:v>51</c:v>
                </c:pt>
                <c:pt idx="10">
                  <c:v>63.6</c:v>
                </c:pt>
                <c:pt idx="11">
                  <c:v>54.4</c:v>
                </c:pt>
                <c:pt idx="12">
                  <c:v>33.300000000000004</c:v>
                </c:pt>
                <c:pt idx="13">
                  <c:v>49.5</c:v>
                </c:pt>
                <c:pt idx="14">
                  <c:v>56.4</c:v>
                </c:pt>
                <c:pt idx="15">
                  <c:v>55.1</c:v>
                </c:pt>
                <c:pt idx="16">
                  <c:v>48</c:v>
                </c:pt>
                <c:pt idx="17">
                  <c:v>36.800000000000004</c:v>
                </c:pt>
                <c:pt idx="18">
                  <c:v>60</c:v>
                </c:pt>
                <c:pt idx="19">
                  <c:v>49</c:v>
                </c:pt>
                <c:pt idx="20">
                  <c:v>53.5</c:v>
                </c:pt>
                <c:pt idx="21">
                  <c:v>49.5</c:v>
                </c:pt>
                <c:pt idx="22">
                  <c:v>53.5</c:v>
                </c:pt>
                <c:pt idx="23">
                  <c:v>61.4</c:v>
                </c:pt>
                <c:pt idx="24">
                  <c:v>46</c:v>
                </c:pt>
                <c:pt idx="25">
                  <c:v>43.4</c:v>
                </c:pt>
                <c:pt idx="26">
                  <c:v>40.200000000000003</c:v>
                </c:pt>
                <c:pt idx="27">
                  <c:v>66</c:v>
                </c:pt>
                <c:pt idx="28">
                  <c:v>49.5</c:v>
                </c:pt>
                <c:pt idx="29">
                  <c:v>50.5</c:v>
                </c:pt>
                <c:pt idx="30">
                  <c:v>55.1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زن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Sheet4!$A$2:$A$32</c:f>
              <c:strCache>
                <c:ptCount val="31"/>
                <c:pt idx="0">
                  <c:v>آذربايجان شرقي </c:v>
                </c:pt>
                <c:pt idx="1">
                  <c:v>آذربايجان غربي </c:v>
                </c:pt>
                <c:pt idx="2">
                  <c:v>اردبيل</c:v>
                </c:pt>
                <c:pt idx="3">
                  <c:v>اصفهان </c:v>
                </c:pt>
                <c:pt idx="4">
                  <c:v>ايلام</c:v>
                </c:pt>
                <c:pt idx="5">
                  <c:v>بوشهر </c:v>
                </c:pt>
                <c:pt idx="6">
                  <c:v>تهران </c:v>
                </c:pt>
                <c:pt idx="7">
                  <c:v>چهارمحال بختياري</c:v>
                </c:pt>
                <c:pt idx="8">
                  <c:v>خراسان رضوي</c:v>
                </c:pt>
                <c:pt idx="9">
                  <c:v>خوزستان</c:v>
                </c:pt>
                <c:pt idx="10">
                  <c:v>زنجان</c:v>
                </c:pt>
                <c:pt idx="11">
                  <c:v>سمنان </c:v>
                </c:pt>
                <c:pt idx="12">
                  <c:v>سيستان و بلوچستان</c:v>
                </c:pt>
                <c:pt idx="13">
                  <c:v>فارس</c:v>
                </c:pt>
                <c:pt idx="14">
                  <c:v>قزوين </c:v>
                </c:pt>
                <c:pt idx="15">
                  <c:v>قم</c:v>
                </c:pt>
                <c:pt idx="16">
                  <c:v>كردستان</c:v>
                </c:pt>
                <c:pt idx="17">
                  <c:v>كرمان</c:v>
                </c:pt>
                <c:pt idx="18">
                  <c:v>كرمانشاه </c:v>
                </c:pt>
                <c:pt idx="19">
                  <c:v>كهكيلويه و بوير احمد</c:v>
                </c:pt>
                <c:pt idx="20">
                  <c:v>گلستان</c:v>
                </c:pt>
                <c:pt idx="21">
                  <c:v>گيلان</c:v>
                </c:pt>
                <c:pt idx="22">
                  <c:v>لرستان</c:v>
                </c:pt>
                <c:pt idx="23">
                  <c:v>مازندران </c:v>
                </c:pt>
                <c:pt idx="24">
                  <c:v>مركزي</c:v>
                </c:pt>
                <c:pt idx="25">
                  <c:v>هرمزگان</c:v>
                </c:pt>
                <c:pt idx="26">
                  <c:v>همدان</c:v>
                </c:pt>
                <c:pt idx="27">
                  <c:v>يزد</c:v>
                </c:pt>
                <c:pt idx="28">
                  <c:v>خراسان جنوبي</c:v>
                </c:pt>
                <c:pt idx="29">
                  <c:v>خراسان شمالي</c:v>
                </c:pt>
                <c:pt idx="30">
                  <c:v>كل </c:v>
                </c:pt>
              </c:strCache>
            </c:strRef>
          </c:cat>
          <c:val>
            <c:numRef>
              <c:f>Sheet4!$C$2:$C$32</c:f>
              <c:numCache>
                <c:formatCode>General</c:formatCode>
                <c:ptCount val="31"/>
                <c:pt idx="0">
                  <c:v>70.400000000000006</c:v>
                </c:pt>
                <c:pt idx="1">
                  <c:v>87.8</c:v>
                </c:pt>
                <c:pt idx="2">
                  <c:v>71</c:v>
                </c:pt>
                <c:pt idx="3">
                  <c:v>66.7</c:v>
                </c:pt>
                <c:pt idx="4">
                  <c:v>64.900000000000006</c:v>
                </c:pt>
                <c:pt idx="5">
                  <c:v>65</c:v>
                </c:pt>
                <c:pt idx="6">
                  <c:v>75.8</c:v>
                </c:pt>
                <c:pt idx="7">
                  <c:v>59.4</c:v>
                </c:pt>
                <c:pt idx="8">
                  <c:v>66.7</c:v>
                </c:pt>
                <c:pt idx="9">
                  <c:v>73.5</c:v>
                </c:pt>
                <c:pt idx="10">
                  <c:v>81.599999999999994</c:v>
                </c:pt>
                <c:pt idx="11">
                  <c:v>71.7</c:v>
                </c:pt>
                <c:pt idx="12">
                  <c:v>46</c:v>
                </c:pt>
                <c:pt idx="13">
                  <c:v>69.400000000000006</c:v>
                </c:pt>
                <c:pt idx="14">
                  <c:v>76.2</c:v>
                </c:pt>
                <c:pt idx="15">
                  <c:v>77.3</c:v>
                </c:pt>
                <c:pt idx="16">
                  <c:v>70.400000000000006</c:v>
                </c:pt>
                <c:pt idx="17">
                  <c:v>60.6</c:v>
                </c:pt>
                <c:pt idx="18">
                  <c:v>77.099999999999994</c:v>
                </c:pt>
                <c:pt idx="19">
                  <c:v>78.099999999999994</c:v>
                </c:pt>
                <c:pt idx="20">
                  <c:v>72</c:v>
                </c:pt>
                <c:pt idx="21">
                  <c:v>74.2</c:v>
                </c:pt>
                <c:pt idx="22">
                  <c:v>71.400000000000006</c:v>
                </c:pt>
                <c:pt idx="23">
                  <c:v>78.400000000000006</c:v>
                </c:pt>
                <c:pt idx="24">
                  <c:v>78.2</c:v>
                </c:pt>
                <c:pt idx="25">
                  <c:v>56.1</c:v>
                </c:pt>
                <c:pt idx="26">
                  <c:v>67.3</c:v>
                </c:pt>
                <c:pt idx="27">
                  <c:v>81.2</c:v>
                </c:pt>
                <c:pt idx="28">
                  <c:v>53.1</c:v>
                </c:pt>
                <c:pt idx="29">
                  <c:v>65</c:v>
                </c:pt>
                <c:pt idx="30">
                  <c:v>71.7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218944"/>
        <c:axId val="97220864"/>
      </c:barChart>
      <c:catAx>
        <c:axId val="97218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/>
                  <a:t>استان </a:t>
                </a:r>
                <a:endParaRPr lang="en-US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7220864"/>
        <c:crosses val="autoZero"/>
        <c:auto val="1"/>
        <c:lblAlgn val="ctr"/>
        <c:lblOffset val="100"/>
        <c:noMultiLvlLbl val="0"/>
      </c:catAx>
      <c:valAx>
        <c:axId val="972208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lang="en-US"/>
                </a:pPr>
                <a:r>
                  <a:rPr lang="fa-IR"/>
                  <a:t>درصد 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972189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lang="en-US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NULL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22D0-C3E6-4F62-83C7-550F869E4A5C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5500-FEE9-46BB-AF24-E83E517808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406D-F2B6-40A8-B8FD-453FA3418E76}" type="slidenum">
              <a:rPr lang="ar-SA" altLang="fa-IR"/>
              <a:pPr>
                <a:defRPr/>
              </a:pPr>
              <a:t>1</a:t>
            </a:fld>
            <a:endParaRPr lang="en-US" altLang="fa-I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1238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500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248D87-0BDA-40F8-A8BE-85E0A47CFCA2}" type="slidenum">
              <a:rPr lang="fa-IR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4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Paradoxe de la prevention</a:t>
            </a:r>
          </a:p>
          <a:p>
            <a:r>
              <a:rPr lang="en-US" smtClean="0"/>
              <a:t>La plupart des cas de MCV viennent de gens qui on des niveaux de FR pas tres eleves</a:t>
            </a:r>
          </a:p>
          <a:p>
            <a:r>
              <a:rPr lang="en-US" smtClean="0"/>
              <a:t>Un petit risque (BP 140) chez un grand nombre de gens = bccp de cas (stroke, etc)</a:t>
            </a:r>
          </a:p>
          <a:p>
            <a:r>
              <a:rPr lang="en-US" smtClean="0"/>
              <a:t>Implciations: on ne va pas traiter tos els gens avec BP a 140 (il y en a trop), donc importance de mesures de style de vie (et aussi de trouves les gens avec un risque total eleve)</a:t>
            </a:r>
          </a:p>
          <a:p>
            <a:endParaRPr lang="en-US" smtClean="0"/>
          </a:p>
        </p:txBody>
      </p:sp>
      <p:sp>
        <p:nvSpPr>
          <p:cNvPr id="2836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2038"/>
            <a:fld id="{51BCEC21-CF1D-45FC-9DF7-041A2B1047AB}" type="slidenum">
              <a:rPr lang="en-US" smtClean="0"/>
              <a:pPr defTabSz="922038"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284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B26D69-56C9-44F9-B020-8EE60BA9BB1D}" type="slidenum">
              <a:rPr lang="fa-IR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836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EC91C-27F0-4CAE-8902-1D91ADBBB10B}" type="slidenum">
              <a:rPr lang="fa-IR"/>
              <a:pPr/>
              <a:t>28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88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FBA38F-D064-4BB8-9539-5194E1F6B482}" type="slidenum">
              <a:rPr lang="fa-IR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8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5BC1F9-34B8-4FCE-9F61-BDD2B741324F}" type="datetimeFigureOut">
              <a:rPr lang="en-US" smtClean="0"/>
              <a:pPr/>
              <a:t>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4E711D-5571-45C5-AE28-1F6B2E8083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BISM2"/>
          <p:cNvPicPr>
            <a:picLocks noChangeAspect="1" noChangeArrowheads="1"/>
          </p:cNvPicPr>
          <p:nvPr/>
        </p:nvPicPr>
        <p:blipFill>
          <a:blip r:embed="rId4" cstate="print">
            <a:lum bright="-100000" contrast="-100000"/>
          </a:blip>
          <a:srcRect/>
          <a:stretch>
            <a:fillRect/>
          </a:stretch>
        </p:blipFill>
        <p:spPr>
          <a:xfrm>
            <a:off x="3153272" y="782823"/>
            <a:ext cx="6245225" cy="4810125"/>
          </a:xfrm>
          <a:prstGeom prst="rect">
            <a:avLst/>
          </a:prstGeo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F608E-E24D-406E-8E22-B1B92CA482A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40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2476500" y="357166"/>
          <a:ext cx="7691466" cy="524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936828" y="5770179"/>
            <a:ext cx="3405351" cy="819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چربی خون بالا : 44%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203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163" y="174171"/>
            <a:ext cx="8596668" cy="903890"/>
          </a:xfrm>
        </p:spPr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شیوع فشار خون بالا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4058" y="1498975"/>
            <a:ext cx="9579428" cy="4364796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شیوع پرفشاری خون در ایران: حدود 19 درصد در جمعيت 64-15 ساله است. یعنی 10 میلیون نفر دچار فشار خون بالا هستند و مرگ منتسب به فشار خون بالا 86500 نفر در سال و رو به افزایش است.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algn="r" rtl="1">
              <a:buNone/>
            </a:pP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در افراد 34-25 سال: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11% فشار خون بالا </a:t>
            </a:r>
          </a:p>
          <a:p>
            <a:pPr marL="0" lvl="0" indent="0" algn="r" rtl="1">
              <a:buNone/>
            </a:pP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در افراد 44-35 سال: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20% فشار خون بالا </a:t>
            </a:r>
          </a:p>
          <a:p>
            <a:pPr marL="0" lvl="0" indent="0" algn="r" rtl="1">
              <a:buNone/>
            </a:pPr>
            <a:r>
              <a:rPr lang="fa-IR" sz="2800" b="1" dirty="0" smtClean="0">
                <a:latin typeface="Arial" pitchFamily="34" charset="0"/>
                <a:cs typeface="Arial" pitchFamily="34" charset="0"/>
              </a:rPr>
              <a:t>در افراد 65-45 سال:</a:t>
            </a:r>
          </a:p>
          <a:p>
            <a:pPr lvl="0" algn="r" rtl="1"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48% فشار خون بالا</a:t>
            </a:r>
          </a:p>
          <a:p>
            <a:pPr marL="0" lvl="0" indent="0" algn="r" rtl="1">
              <a:buNone/>
            </a:pP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r" rtl="1"/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80593" y="3925614"/>
            <a:ext cx="3484179" cy="12612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مصرف نمک 2 برابر توصیه شده (10-12 گرم)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7122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56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nasiri-a\Desktop\ncds\37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00913"/>
            <a:ext cx="12192000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1"/>
            <a:ext cx="1219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800" b="1" dirty="0">
                <a:solidFill>
                  <a:srgbClr val="0070C0"/>
                </a:solidFill>
                <a:latin typeface="Calibri" pitchFamily="34" charset="0"/>
                <a:cs typeface="B Titr" pitchFamily="2" charset="-78"/>
              </a:rPr>
              <a:t>تناقض پیشگیری: </a:t>
            </a:r>
            <a:r>
              <a:rPr lang="fa-IR" sz="2800" b="1" dirty="0" smtClean="0">
                <a:solidFill>
                  <a:srgbClr val="0070C0"/>
                </a:solidFill>
                <a:latin typeface="Calibri" pitchFamily="34" charset="0"/>
                <a:cs typeface="B Titr" pitchFamily="2" charset="-78"/>
              </a:rPr>
              <a:t>بیشترین تعداد عوارض خطرناک </a:t>
            </a:r>
            <a:r>
              <a:rPr lang="fa-IR" sz="2800" b="1" dirty="0">
                <a:solidFill>
                  <a:srgbClr val="0070C0"/>
                </a:solidFill>
                <a:latin typeface="Calibri" pitchFamily="34" charset="0"/>
                <a:cs typeface="B Titr" pitchFamily="2" charset="-78"/>
              </a:rPr>
              <a:t>بیماری های غیرواگیر در افرادی که تنها دارای سطح متوسطی از عامل خطر هستند،​بوجود می آیند (نه از اقلیت دارای سطح بالایی از عوامل خطر)</a:t>
            </a:r>
            <a:endParaRPr lang="en-US" sz="2800" b="1" dirty="0">
              <a:solidFill>
                <a:srgbClr val="0070C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-101600" y="1600200"/>
            <a:ext cx="223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1400">
                <a:latin typeface="Calibri" pitchFamily="34" charset="0"/>
                <a:cs typeface="B Titr" pitchFamily="2" charset="-78"/>
              </a:rPr>
              <a:t>افراد دارای سطح پایینی از عامل خطر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2438400" y="6259514"/>
            <a:ext cx="4978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>
                <a:latin typeface="Calibri" pitchFamily="34" charset="0"/>
                <a:cs typeface="B Titr" pitchFamily="2" charset="-78"/>
              </a:rPr>
              <a:t>عوامل خطر (فشارخون، وزن بدن و غیره)</a:t>
            </a:r>
            <a:endParaRPr lang="en-US">
              <a:latin typeface="Calibri" pitchFamily="34" charset="0"/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8331200" y="1762126"/>
            <a:ext cx="223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1400">
                <a:latin typeface="Calibri" pitchFamily="34" charset="0"/>
                <a:cs typeface="B Titr" pitchFamily="2" charset="-78"/>
              </a:rPr>
              <a:t>افراد دارای سطح بالایی از عامل خطر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4064000" y="1676401"/>
            <a:ext cx="223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1400">
                <a:latin typeface="Calibri" pitchFamily="34" charset="0"/>
                <a:cs typeface="B Titr" pitchFamily="2" charset="-78"/>
              </a:rPr>
              <a:t>افراد دارای سطح متوسطی از عامل خطر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9042400" y="4800600"/>
            <a:ext cx="223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1600">
                <a:solidFill>
                  <a:srgbClr val="00B050"/>
                </a:solidFill>
                <a:latin typeface="Calibri" pitchFamily="34" charset="0"/>
                <a:cs typeface="B Titr" pitchFamily="2" charset="-78"/>
              </a:rPr>
              <a:t>توزیع مردم با توجه به سطح عامل خطر</a:t>
            </a:r>
            <a:endParaRPr lang="en-US" sz="1600">
              <a:solidFill>
                <a:srgbClr val="00B050"/>
              </a:solidFill>
              <a:latin typeface="Calibri" pitchFamily="34" charset="0"/>
              <a:cs typeface="B Titr" pitchFamily="2" charset="-78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9347200" y="2971800"/>
            <a:ext cx="223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a-IR" sz="1600" dirty="0">
                <a:solidFill>
                  <a:srgbClr val="FF0000"/>
                </a:solidFill>
                <a:latin typeface="Calibri" pitchFamily="34" charset="0"/>
                <a:cs typeface="B Titr" pitchFamily="2" charset="-78"/>
              </a:rPr>
              <a:t>خطر فردی  بیماری عروق کرونر قلب</a:t>
            </a:r>
            <a:endParaRPr lang="en-US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712885" y="1143000"/>
            <a:ext cx="607271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بيماري</a:t>
            </a:r>
            <a:endParaRPr lang="fa-IR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fr-FR" b="1" dirty="0"/>
              <a:t>BP, CHD risk and number of deaths</a:t>
            </a:r>
            <a:endParaRPr lang="fr-FR" altLang="fr-FR" b="1" dirty="0"/>
          </a:p>
        </p:txBody>
      </p:sp>
      <p:sp>
        <p:nvSpPr>
          <p:cNvPr id="37891" name="Line 4"/>
          <p:cNvSpPr>
            <a:spLocks noChangeShapeType="1"/>
          </p:cNvSpPr>
          <p:nvPr/>
        </p:nvSpPr>
        <p:spPr bwMode="auto">
          <a:xfrm>
            <a:off x="3282465" y="5943600"/>
            <a:ext cx="569741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 flipV="1">
            <a:off x="6799385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 flipV="1">
            <a:off x="7854463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 flipV="1">
            <a:off x="8839200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5" name="Line 16"/>
          <p:cNvSpPr>
            <a:spLocks noChangeShapeType="1"/>
          </p:cNvSpPr>
          <p:nvPr/>
        </p:nvSpPr>
        <p:spPr bwMode="auto">
          <a:xfrm flipV="1">
            <a:off x="4478215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6" name="Line 17"/>
          <p:cNvSpPr>
            <a:spLocks noChangeShapeType="1"/>
          </p:cNvSpPr>
          <p:nvPr/>
        </p:nvSpPr>
        <p:spPr bwMode="auto">
          <a:xfrm flipV="1">
            <a:off x="5603631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897" name="Line 18"/>
          <p:cNvSpPr>
            <a:spLocks noChangeShapeType="1"/>
          </p:cNvSpPr>
          <p:nvPr/>
        </p:nvSpPr>
        <p:spPr bwMode="auto">
          <a:xfrm flipV="1">
            <a:off x="3423139" y="586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7251" name="Text Box 19"/>
          <p:cNvSpPr txBox="1">
            <a:spLocks noChangeArrowheads="1"/>
          </p:cNvSpPr>
          <p:nvPr/>
        </p:nvSpPr>
        <p:spPr bwMode="auto">
          <a:xfrm>
            <a:off x="5181601" y="6019805"/>
            <a:ext cx="844063" cy="3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latin typeface="Arial" panose="020B0604020202020204" pitchFamily="34" charset="0"/>
              </a:rPr>
              <a:t>130</a:t>
            </a:r>
          </a:p>
        </p:txBody>
      </p:sp>
      <p:sp>
        <p:nvSpPr>
          <p:cNvPr id="1247252" name="Text Box 20"/>
          <p:cNvSpPr txBox="1">
            <a:spLocks noChangeArrowheads="1"/>
          </p:cNvSpPr>
          <p:nvPr/>
        </p:nvSpPr>
        <p:spPr bwMode="auto">
          <a:xfrm>
            <a:off x="8351228" y="6019805"/>
            <a:ext cx="984739" cy="3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latin typeface="Arial" panose="020B0604020202020204" pitchFamily="34" charset="0"/>
              </a:rPr>
              <a:t>160</a:t>
            </a:r>
          </a:p>
        </p:txBody>
      </p:sp>
      <p:sp>
        <p:nvSpPr>
          <p:cNvPr id="1247253" name="Text Box 21"/>
          <p:cNvSpPr txBox="1">
            <a:spLocks noChangeArrowheads="1"/>
          </p:cNvSpPr>
          <p:nvPr/>
        </p:nvSpPr>
        <p:spPr bwMode="auto">
          <a:xfrm>
            <a:off x="3036279" y="6019805"/>
            <a:ext cx="773723" cy="3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latin typeface="Arial" panose="020B0604020202020204" pitchFamily="34" charset="0"/>
              </a:rPr>
              <a:t>110</a:t>
            </a:r>
          </a:p>
        </p:txBody>
      </p:sp>
      <p:sp>
        <p:nvSpPr>
          <p:cNvPr id="1247254" name="Text Box 22"/>
          <p:cNvSpPr txBox="1">
            <a:spLocks noChangeArrowheads="1"/>
          </p:cNvSpPr>
          <p:nvPr/>
        </p:nvSpPr>
        <p:spPr bwMode="auto">
          <a:xfrm>
            <a:off x="5111261" y="6248405"/>
            <a:ext cx="1899139" cy="3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fr-FR" sz="1400">
                <a:latin typeface="Arial" panose="020B0604020202020204" pitchFamily="34" charset="0"/>
              </a:rPr>
              <a:t>Systolic BP (mm Hg)</a:t>
            </a:r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8944709" y="1524000"/>
            <a:ext cx="1019908" cy="4503738"/>
            <a:chOff x="5016" y="960"/>
            <a:chExt cx="696" cy="2837"/>
          </a:xfrm>
        </p:grpSpPr>
        <p:sp>
          <p:nvSpPr>
            <p:cNvPr id="37903" name="Line 5"/>
            <p:cNvSpPr>
              <a:spLocks noChangeShapeType="1"/>
            </p:cNvSpPr>
            <p:nvPr/>
          </p:nvSpPr>
          <p:spPr bwMode="auto">
            <a:xfrm flipV="1">
              <a:off x="5040" y="1008"/>
              <a:ext cx="0" cy="27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04" name="Text Box 12"/>
            <p:cNvSpPr txBox="1">
              <a:spLocks noChangeArrowheads="1"/>
            </p:cNvSpPr>
            <p:nvPr/>
          </p:nvSpPr>
          <p:spPr bwMode="auto">
            <a:xfrm>
              <a:off x="5016" y="1152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chemeClr val="accent2"/>
                  </a:solidFill>
                  <a:latin typeface="Arial" panose="020B0604020202020204" pitchFamily="34" charset="0"/>
                </a:rPr>
                <a:t>60 </a:t>
              </a:r>
            </a:p>
          </p:txBody>
        </p:sp>
        <p:sp>
          <p:nvSpPr>
            <p:cNvPr id="37905" name="Text Box 13"/>
            <p:cNvSpPr txBox="1">
              <a:spLocks noChangeArrowheads="1"/>
            </p:cNvSpPr>
            <p:nvPr/>
          </p:nvSpPr>
          <p:spPr bwMode="auto">
            <a:xfrm>
              <a:off x="5016" y="1968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chemeClr val="accent2"/>
                  </a:solidFill>
                  <a:latin typeface="Arial" panose="020B0604020202020204" pitchFamily="34" charset="0"/>
                </a:rPr>
                <a:t>40 </a:t>
              </a:r>
            </a:p>
          </p:txBody>
        </p:sp>
        <p:sp>
          <p:nvSpPr>
            <p:cNvPr id="37906" name="Text Box 14"/>
            <p:cNvSpPr txBox="1">
              <a:spLocks noChangeArrowheads="1"/>
            </p:cNvSpPr>
            <p:nvPr/>
          </p:nvSpPr>
          <p:spPr bwMode="auto">
            <a:xfrm>
              <a:off x="5016" y="2784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chemeClr val="accent2"/>
                  </a:solidFill>
                  <a:latin typeface="Arial" panose="020B0604020202020204" pitchFamily="34" charset="0"/>
                </a:rPr>
                <a:t>20 </a:t>
              </a:r>
            </a:p>
          </p:txBody>
        </p:sp>
        <p:sp>
          <p:nvSpPr>
            <p:cNvPr id="37907" name="Text Box 15"/>
            <p:cNvSpPr txBox="1">
              <a:spLocks noChangeArrowheads="1"/>
            </p:cNvSpPr>
            <p:nvPr/>
          </p:nvSpPr>
          <p:spPr bwMode="auto">
            <a:xfrm>
              <a:off x="5016" y="3600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chemeClr val="accent2"/>
                  </a:solidFill>
                  <a:latin typeface="Arial" panose="020B0604020202020204" pitchFamily="34" charset="0"/>
                </a:rPr>
                <a:t>0 </a:t>
              </a:r>
            </a:p>
          </p:txBody>
        </p:sp>
        <p:sp>
          <p:nvSpPr>
            <p:cNvPr id="37908" name="Text Box 27"/>
            <p:cNvSpPr txBox="1">
              <a:spLocks noChangeArrowheads="1"/>
            </p:cNvSpPr>
            <p:nvPr/>
          </p:nvSpPr>
          <p:spPr bwMode="auto">
            <a:xfrm>
              <a:off x="5040" y="960"/>
              <a:ext cx="67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r>
                <a:rPr lang="en-US" altLang="fr-FR" sz="1400">
                  <a:solidFill>
                    <a:schemeClr val="accent2"/>
                  </a:solidFill>
                  <a:latin typeface="Arial" panose="020B0604020202020204" pitchFamily="34" charset="0"/>
                </a:rPr>
                <a:t>Risk (%)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297723" y="1219201"/>
            <a:ext cx="633047" cy="4808538"/>
            <a:chOff x="-144" y="768"/>
            <a:chExt cx="432" cy="3029"/>
          </a:xfrm>
        </p:grpSpPr>
        <p:sp>
          <p:nvSpPr>
            <p:cNvPr id="37910" name="Line 2"/>
            <p:cNvSpPr>
              <a:spLocks noChangeShapeType="1"/>
            </p:cNvSpPr>
            <p:nvPr/>
          </p:nvSpPr>
          <p:spPr bwMode="auto">
            <a:xfrm>
              <a:off x="240" y="912"/>
              <a:ext cx="0" cy="283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11" name="Text Box 23"/>
            <p:cNvSpPr txBox="1">
              <a:spLocks noChangeArrowheads="1"/>
            </p:cNvSpPr>
            <p:nvPr/>
          </p:nvSpPr>
          <p:spPr bwMode="auto">
            <a:xfrm>
              <a:off x="-144" y="3600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rgbClr val="CC0000"/>
                  </a:solidFill>
                  <a:latin typeface="Arial" panose="020B0604020202020204" pitchFamily="34" charset="0"/>
                </a:rPr>
                <a:t>     0 </a:t>
              </a:r>
            </a:p>
          </p:txBody>
        </p:sp>
        <p:sp>
          <p:nvSpPr>
            <p:cNvPr id="37912" name="Text Box 24"/>
            <p:cNvSpPr txBox="1">
              <a:spLocks noChangeArrowheads="1"/>
            </p:cNvSpPr>
            <p:nvPr/>
          </p:nvSpPr>
          <p:spPr bwMode="auto">
            <a:xfrm>
              <a:off x="-144" y="1632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rgbClr val="CC0000"/>
                  </a:solidFill>
                  <a:latin typeface="Arial" panose="020B0604020202020204" pitchFamily="34" charset="0"/>
                </a:rPr>
                <a:t>    30 </a:t>
              </a:r>
            </a:p>
          </p:txBody>
        </p:sp>
        <p:sp>
          <p:nvSpPr>
            <p:cNvPr id="37913" name="Text Box 25"/>
            <p:cNvSpPr txBox="1">
              <a:spLocks noChangeArrowheads="1"/>
            </p:cNvSpPr>
            <p:nvPr/>
          </p:nvSpPr>
          <p:spPr bwMode="auto">
            <a:xfrm>
              <a:off x="-144" y="2288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rgbClr val="CC0000"/>
                  </a:solidFill>
                  <a:latin typeface="Arial" panose="020B0604020202020204" pitchFamily="34" charset="0"/>
                </a:rPr>
                <a:t>    20 </a:t>
              </a:r>
            </a:p>
          </p:txBody>
        </p:sp>
        <p:sp>
          <p:nvSpPr>
            <p:cNvPr id="37914" name="Text Box 26"/>
            <p:cNvSpPr txBox="1">
              <a:spLocks noChangeArrowheads="1"/>
            </p:cNvSpPr>
            <p:nvPr/>
          </p:nvSpPr>
          <p:spPr bwMode="auto">
            <a:xfrm>
              <a:off x="-144" y="2944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solidFill>
                    <a:srgbClr val="CC0000"/>
                  </a:solidFill>
                  <a:latin typeface="Arial" panose="020B0604020202020204" pitchFamily="34" charset="0"/>
                </a:rPr>
                <a:t>    10 </a:t>
              </a:r>
            </a:p>
          </p:txBody>
        </p:sp>
        <p:sp>
          <p:nvSpPr>
            <p:cNvPr id="37915" name="Text Box 28"/>
            <p:cNvSpPr txBox="1">
              <a:spLocks noChangeArrowheads="1"/>
            </p:cNvSpPr>
            <p:nvPr/>
          </p:nvSpPr>
          <p:spPr bwMode="auto">
            <a:xfrm rot="16200000">
              <a:off x="-479" y="1237"/>
              <a:ext cx="11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r"/>
              <a:r>
                <a:rPr lang="en-US" altLang="fr-FR" sz="1400">
                  <a:solidFill>
                    <a:srgbClr val="CC0000"/>
                  </a:solidFill>
                  <a:latin typeface="Arial" panose="020B0604020202020204" pitchFamily="34" charset="0"/>
                </a:rPr>
                <a:t>Prevalence (%)</a:t>
              </a:r>
            </a:p>
          </p:txBody>
        </p:sp>
      </p:grpSp>
      <p:sp>
        <p:nvSpPr>
          <p:cNvPr id="37916" name="Freeform 31"/>
          <p:cNvSpPr>
            <a:spLocks/>
          </p:cNvSpPr>
          <p:nvPr/>
        </p:nvSpPr>
        <p:spPr bwMode="auto">
          <a:xfrm>
            <a:off x="3563815" y="1219200"/>
            <a:ext cx="5416063" cy="4521200"/>
          </a:xfrm>
          <a:custGeom>
            <a:avLst/>
            <a:gdLst>
              <a:gd name="T0" fmla="*/ 0 w 3696"/>
              <a:gd name="T1" fmla="*/ 2752 h 2848"/>
              <a:gd name="T2" fmla="*/ 768 w 3696"/>
              <a:gd name="T3" fmla="*/ 304 h 2848"/>
              <a:gd name="T4" fmla="*/ 1536 w 3696"/>
              <a:gd name="T5" fmla="*/ 928 h 2848"/>
              <a:gd name="T6" fmla="*/ 2304 w 3696"/>
              <a:gd name="T7" fmla="*/ 2320 h 2848"/>
              <a:gd name="T8" fmla="*/ 3696 w 3696"/>
              <a:gd name="T9" fmla="*/ 2848 h 28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96"/>
              <a:gd name="T16" fmla="*/ 0 h 2848"/>
              <a:gd name="T17" fmla="*/ 3696 w 3696"/>
              <a:gd name="T18" fmla="*/ 2848 h 28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96" h="2848">
                <a:moveTo>
                  <a:pt x="0" y="2752"/>
                </a:moveTo>
                <a:cubicBezTo>
                  <a:pt x="256" y="1680"/>
                  <a:pt x="512" y="608"/>
                  <a:pt x="768" y="304"/>
                </a:cubicBezTo>
                <a:cubicBezTo>
                  <a:pt x="1024" y="0"/>
                  <a:pt x="1280" y="592"/>
                  <a:pt x="1536" y="928"/>
                </a:cubicBezTo>
                <a:cubicBezTo>
                  <a:pt x="1792" y="1264"/>
                  <a:pt x="1944" y="2000"/>
                  <a:pt x="2304" y="2320"/>
                </a:cubicBezTo>
                <a:cubicBezTo>
                  <a:pt x="2664" y="2640"/>
                  <a:pt x="3464" y="2760"/>
                  <a:pt x="3696" y="2848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fr-FR" sz="1400">
              <a:latin typeface="Arial" panose="020B0604020202020204" pitchFamily="34" charset="0"/>
            </a:endParaRPr>
          </a:p>
        </p:txBody>
      </p:sp>
      <p:sp>
        <p:nvSpPr>
          <p:cNvPr id="37917" name="Freeform 32"/>
          <p:cNvSpPr>
            <a:spLocks/>
          </p:cNvSpPr>
          <p:nvPr/>
        </p:nvSpPr>
        <p:spPr bwMode="auto">
          <a:xfrm>
            <a:off x="3493477" y="3429005"/>
            <a:ext cx="5410200" cy="2201863"/>
          </a:xfrm>
          <a:custGeom>
            <a:avLst/>
            <a:gdLst>
              <a:gd name="T0" fmla="*/ 3691 w 3691"/>
              <a:gd name="T1" fmla="*/ 1133 h 1387"/>
              <a:gd name="T2" fmla="*/ 3106 w 3691"/>
              <a:gd name="T3" fmla="*/ 1138 h 1387"/>
              <a:gd name="T4" fmla="*/ 2290 w 3691"/>
              <a:gd name="T5" fmla="*/ 994 h 1387"/>
              <a:gd name="T6" fmla="*/ 1845 w 3691"/>
              <a:gd name="T7" fmla="*/ 587 h 1387"/>
              <a:gd name="T8" fmla="*/ 1522 w 3691"/>
              <a:gd name="T9" fmla="*/ 322 h 1387"/>
              <a:gd name="T10" fmla="*/ 850 w 3691"/>
              <a:gd name="T11" fmla="*/ 178 h 1387"/>
              <a:gd name="T12" fmla="*/ 0 w 3691"/>
              <a:gd name="T13" fmla="*/ 1387 h 138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91"/>
              <a:gd name="T22" fmla="*/ 0 h 1387"/>
              <a:gd name="T23" fmla="*/ 3691 w 3691"/>
              <a:gd name="T24" fmla="*/ 1387 h 138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91" h="1387">
                <a:moveTo>
                  <a:pt x="3691" y="1133"/>
                </a:moveTo>
                <a:cubicBezTo>
                  <a:pt x="3595" y="1134"/>
                  <a:pt x="3339" y="1161"/>
                  <a:pt x="3106" y="1138"/>
                </a:cubicBezTo>
                <a:cubicBezTo>
                  <a:pt x="2873" y="1115"/>
                  <a:pt x="2500" y="1086"/>
                  <a:pt x="2290" y="994"/>
                </a:cubicBezTo>
                <a:cubicBezTo>
                  <a:pt x="2080" y="902"/>
                  <a:pt x="1973" y="699"/>
                  <a:pt x="1845" y="587"/>
                </a:cubicBezTo>
                <a:cubicBezTo>
                  <a:pt x="1717" y="475"/>
                  <a:pt x="1688" y="390"/>
                  <a:pt x="1522" y="322"/>
                </a:cubicBezTo>
                <a:cubicBezTo>
                  <a:pt x="1356" y="254"/>
                  <a:pt x="1104" y="0"/>
                  <a:pt x="850" y="178"/>
                </a:cubicBezTo>
                <a:cubicBezTo>
                  <a:pt x="596" y="356"/>
                  <a:pt x="142" y="1186"/>
                  <a:pt x="0" y="1387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fr-FR" sz="1400">
              <a:latin typeface="Arial" panose="020B0604020202020204" pitchFamily="34" charset="0"/>
            </a:endParaRPr>
          </a:p>
        </p:txBody>
      </p:sp>
      <p:sp>
        <p:nvSpPr>
          <p:cNvPr id="37918" name="Freeform 34"/>
          <p:cNvSpPr>
            <a:spLocks/>
          </p:cNvSpPr>
          <p:nvPr/>
        </p:nvSpPr>
        <p:spPr bwMode="auto">
          <a:xfrm>
            <a:off x="3493479" y="2362200"/>
            <a:ext cx="5417527" cy="3429000"/>
          </a:xfrm>
          <a:custGeom>
            <a:avLst/>
            <a:gdLst>
              <a:gd name="T0" fmla="*/ 3696 w 3696"/>
              <a:gd name="T1" fmla="*/ 0 h 2160"/>
              <a:gd name="T2" fmla="*/ 3120 w 3696"/>
              <a:gd name="T3" fmla="*/ 1248 h 2160"/>
              <a:gd name="T4" fmla="*/ 2352 w 3696"/>
              <a:gd name="T5" fmla="*/ 1680 h 2160"/>
              <a:gd name="T6" fmla="*/ 1536 w 3696"/>
              <a:gd name="T7" fmla="*/ 1824 h 2160"/>
              <a:gd name="T8" fmla="*/ 816 w 3696"/>
              <a:gd name="T9" fmla="*/ 2016 h 2160"/>
              <a:gd name="T10" fmla="*/ 0 w 3696"/>
              <a:gd name="T11" fmla="*/ 2160 h 2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96"/>
              <a:gd name="T19" fmla="*/ 0 h 2160"/>
              <a:gd name="T20" fmla="*/ 3696 w 3696"/>
              <a:gd name="T21" fmla="*/ 2160 h 2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96" h="2160">
                <a:moveTo>
                  <a:pt x="3696" y="0"/>
                </a:moveTo>
                <a:cubicBezTo>
                  <a:pt x="3520" y="484"/>
                  <a:pt x="3344" y="968"/>
                  <a:pt x="3120" y="1248"/>
                </a:cubicBezTo>
                <a:cubicBezTo>
                  <a:pt x="2896" y="1528"/>
                  <a:pt x="2616" y="1584"/>
                  <a:pt x="2352" y="1680"/>
                </a:cubicBezTo>
                <a:cubicBezTo>
                  <a:pt x="2088" y="1776"/>
                  <a:pt x="1792" y="1768"/>
                  <a:pt x="1536" y="1824"/>
                </a:cubicBezTo>
                <a:cubicBezTo>
                  <a:pt x="1280" y="1880"/>
                  <a:pt x="1072" y="1960"/>
                  <a:pt x="816" y="2016"/>
                </a:cubicBezTo>
                <a:cubicBezTo>
                  <a:pt x="560" y="2072"/>
                  <a:pt x="136" y="2136"/>
                  <a:pt x="0" y="2160"/>
                </a:cubicBezTo>
              </a:path>
            </a:pathLst>
          </a:custGeom>
          <a:noFill/>
          <a:ln w="6350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fr-FR" sz="1400">
              <a:latin typeface="Arial" panose="020B0604020202020204" pitchFamily="34" charset="0"/>
            </a:endParaRPr>
          </a:p>
        </p:txBody>
      </p:sp>
      <p:sp>
        <p:nvSpPr>
          <p:cNvPr id="1247267" name="Text Box 35"/>
          <p:cNvSpPr txBox="1">
            <a:spLocks noChangeArrowheads="1"/>
          </p:cNvSpPr>
          <p:nvPr/>
        </p:nvSpPr>
        <p:spPr bwMode="auto">
          <a:xfrm>
            <a:off x="6096001" y="2286005"/>
            <a:ext cx="1547447" cy="343143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fr-FR" sz="1600">
                <a:solidFill>
                  <a:srgbClr val="FF3300"/>
                </a:solidFill>
                <a:latin typeface="Arial" panose="020B0604020202020204" pitchFamily="34" charset="0"/>
              </a:rPr>
              <a:t>BP distribution</a:t>
            </a:r>
            <a:endParaRPr lang="en-US" altLang="fr-FR" sz="1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920" name="Line 36"/>
          <p:cNvSpPr>
            <a:spLocks noChangeShapeType="1"/>
          </p:cNvSpPr>
          <p:nvPr/>
        </p:nvSpPr>
        <p:spPr bwMode="auto">
          <a:xfrm flipH="1">
            <a:off x="5911365" y="2476500"/>
            <a:ext cx="212481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47269" name="Text Box 37"/>
          <p:cNvSpPr txBox="1">
            <a:spLocks noChangeArrowheads="1"/>
          </p:cNvSpPr>
          <p:nvPr/>
        </p:nvSpPr>
        <p:spPr bwMode="auto">
          <a:xfrm>
            <a:off x="4689233" y="3276602"/>
            <a:ext cx="773723" cy="58936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fr-FR" sz="1600">
                <a:latin typeface="Arial" panose="020B0604020202020204" pitchFamily="34" charset="0"/>
              </a:rPr>
              <a:t>Deaths</a:t>
            </a:r>
            <a:endParaRPr lang="en-US" altLang="fr-FR" sz="1600">
              <a:solidFill>
                <a:srgbClr val="99FF66"/>
              </a:solidFill>
              <a:latin typeface="Arial" panose="020B0604020202020204" pitchFamily="34" charset="0"/>
            </a:endParaRPr>
          </a:p>
        </p:txBody>
      </p:sp>
      <p:sp>
        <p:nvSpPr>
          <p:cNvPr id="1247271" name="Text Box 39"/>
          <p:cNvSpPr txBox="1">
            <a:spLocks noChangeArrowheads="1"/>
          </p:cNvSpPr>
          <p:nvPr/>
        </p:nvSpPr>
        <p:spPr bwMode="auto">
          <a:xfrm>
            <a:off x="8065478" y="2286004"/>
            <a:ext cx="633047" cy="34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fr-FR" sz="1600">
                <a:solidFill>
                  <a:schemeClr val="accent2"/>
                </a:solidFill>
                <a:latin typeface="Arial" panose="020B0604020202020204" pitchFamily="34" charset="0"/>
              </a:rPr>
              <a:t>Risk</a:t>
            </a:r>
          </a:p>
        </p:txBody>
      </p:sp>
      <p:sp>
        <p:nvSpPr>
          <p:cNvPr id="37923" name="Line 40"/>
          <p:cNvSpPr>
            <a:spLocks noChangeShapeType="1"/>
          </p:cNvSpPr>
          <p:nvPr/>
        </p:nvSpPr>
        <p:spPr bwMode="auto">
          <a:xfrm>
            <a:off x="8557849" y="2514600"/>
            <a:ext cx="142143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2719757" y="1216027"/>
            <a:ext cx="703385" cy="4811714"/>
            <a:chOff x="240" y="766"/>
            <a:chExt cx="480" cy="3031"/>
          </a:xfrm>
        </p:grpSpPr>
        <p:sp>
          <p:nvSpPr>
            <p:cNvPr id="37925" name="Line 3"/>
            <p:cNvSpPr>
              <a:spLocks noChangeShapeType="1"/>
            </p:cNvSpPr>
            <p:nvPr/>
          </p:nvSpPr>
          <p:spPr bwMode="auto">
            <a:xfrm flipV="1">
              <a:off x="624" y="912"/>
              <a:ext cx="0" cy="28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926" name="Text Box 6"/>
            <p:cNvSpPr txBox="1">
              <a:spLocks noChangeArrowheads="1"/>
            </p:cNvSpPr>
            <p:nvPr/>
          </p:nvSpPr>
          <p:spPr bwMode="auto">
            <a:xfrm>
              <a:off x="288" y="3600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latin typeface="Arial" panose="020B0604020202020204" pitchFamily="34" charset="0"/>
                </a:rPr>
                <a:t>  </a:t>
              </a:r>
              <a:r>
                <a:rPr lang="en-US" altLang="fr-FR" sz="1400">
                  <a:solidFill>
                    <a:srgbClr val="FFCC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fr-FR" sz="1400">
                  <a:latin typeface="Arial" panose="020B0604020202020204" pitchFamily="34" charset="0"/>
                </a:rPr>
                <a:t> 0 </a:t>
              </a:r>
            </a:p>
          </p:txBody>
        </p:sp>
        <p:sp>
          <p:nvSpPr>
            <p:cNvPr id="37927" name="Text Box 10"/>
            <p:cNvSpPr txBox="1">
              <a:spLocks noChangeArrowheads="1"/>
            </p:cNvSpPr>
            <p:nvPr/>
          </p:nvSpPr>
          <p:spPr bwMode="auto">
            <a:xfrm>
              <a:off x="240" y="2760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latin typeface="Arial" panose="020B0604020202020204" pitchFamily="34" charset="0"/>
                </a:rPr>
                <a:t>    20 </a:t>
              </a:r>
            </a:p>
          </p:txBody>
        </p:sp>
        <p:sp>
          <p:nvSpPr>
            <p:cNvPr id="37928" name="Text Box 11"/>
            <p:cNvSpPr txBox="1">
              <a:spLocks noChangeArrowheads="1"/>
            </p:cNvSpPr>
            <p:nvPr/>
          </p:nvSpPr>
          <p:spPr bwMode="auto">
            <a:xfrm>
              <a:off x="240" y="1920"/>
              <a:ext cx="43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fr-FR" sz="1400">
                  <a:latin typeface="Arial" panose="020B0604020202020204" pitchFamily="34" charset="0"/>
                </a:rPr>
                <a:t>    40 </a:t>
              </a:r>
            </a:p>
          </p:txBody>
        </p:sp>
        <p:sp>
          <p:nvSpPr>
            <p:cNvPr id="37929" name="Text Box 41"/>
            <p:cNvSpPr txBox="1">
              <a:spLocks noChangeArrowheads="1"/>
            </p:cNvSpPr>
            <p:nvPr/>
          </p:nvSpPr>
          <p:spPr bwMode="auto">
            <a:xfrm rot="16200000">
              <a:off x="33" y="1158"/>
              <a:ext cx="959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5985" tIns="47992" rIns="95985" bIns="47992">
              <a:spAutoFit/>
            </a:bodyPr>
            <a:lstStyle>
              <a:lvl1pPr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defTabSz="960438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defTabSz="9604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50000"/>
                </a:spcBef>
              </a:pPr>
              <a:r>
                <a:rPr lang="en-US" altLang="fr-FR" sz="1400">
                  <a:latin typeface="Arial" panose="020B0604020202020204" pitchFamily="34" charset="0"/>
                </a:rPr>
                <a:t>Deaths (n)</a:t>
              </a:r>
            </a:p>
          </p:txBody>
        </p:sp>
      </p:grp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4082564" y="6019805"/>
            <a:ext cx="773723" cy="3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latin typeface="Arial" panose="020B0604020202020204" pitchFamily="34" charset="0"/>
              </a:rPr>
              <a:t>120</a:t>
            </a:r>
          </a:p>
        </p:txBody>
      </p:sp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6412525" y="6019805"/>
            <a:ext cx="773723" cy="3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latin typeface="Arial" panose="020B0604020202020204" pitchFamily="34" charset="0"/>
              </a:rPr>
              <a:t>140</a:t>
            </a: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7467601" y="6019805"/>
            <a:ext cx="773723" cy="31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985" tIns="47992" rIns="95985" bIns="47992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fr-FR" sz="1400">
                <a:latin typeface="Arial" panose="020B0604020202020204" pitchFamily="34" charset="0"/>
              </a:rPr>
              <a:t>150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7397" y="2852589"/>
            <a:ext cx="8707429" cy="1221040"/>
          </a:xfrm>
          <a:prstGeom prst="rect">
            <a:avLst/>
          </a:prstGeom>
          <a:solidFill>
            <a:srgbClr val="FFFF00">
              <a:alpha val="61000"/>
            </a:srgbClr>
          </a:solidFill>
        </p:spPr>
        <p:txBody>
          <a:bodyPr wrap="square">
            <a:spAutoFit/>
          </a:bodyPr>
          <a:lstStyle/>
          <a:p>
            <a:pPr lvl="0" algn="ctr" rtl="1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120000"/>
            </a:pPr>
            <a:r>
              <a:rPr lang="fa-IR" altLang="fr-FR" sz="3200" b="1" kern="0" dirty="0" smtClean="0">
                <a:solidFill>
                  <a:srgbClr val="000000"/>
                </a:solidFill>
                <a:latin typeface="Bookman Old Style"/>
              </a:rPr>
              <a:t>اغلب حوادث قلبی عروقی در افراد با سطح عوامل خطر متوسط رخ می دهد</a:t>
            </a:r>
            <a:endParaRPr lang="fr-FR" altLang="fr-FR" sz="3200" b="1" kern="0" dirty="0">
              <a:solidFill>
                <a:srgbClr val="000000"/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4135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527051" y="6381750"/>
            <a:ext cx="67648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pitchFamily="34" charset="0"/>
              </a:rPr>
              <a:t>Stamler R. The BP problem: risks and their reduction. Cardiovasc Risk Fact, 1:71-9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39350" y="333376"/>
            <a:ext cx="1171346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 dirty="0" smtClean="0">
                <a:solidFill>
                  <a:srgbClr val="CC0000"/>
                </a:solidFill>
                <a:latin typeface="Calibri" pitchFamily="34" charset="0"/>
              </a:rPr>
              <a:t>The </a:t>
            </a:r>
            <a:r>
              <a:rPr lang="en-US" sz="2200" b="1" u="sng" dirty="0" smtClean="0">
                <a:solidFill>
                  <a:srgbClr val="CC0000"/>
                </a:solidFill>
                <a:latin typeface="Calibri" pitchFamily="34" charset="0"/>
              </a:rPr>
              <a:t>majority</a:t>
            </a:r>
            <a:r>
              <a:rPr lang="en-US" sz="2200" b="1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n-US" sz="2200" b="1" dirty="0">
                <a:solidFill>
                  <a:srgbClr val="CC0000"/>
                </a:solidFill>
                <a:latin typeface="Calibri" pitchFamily="34" charset="0"/>
              </a:rPr>
              <a:t>of </a:t>
            </a:r>
            <a:r>
              <a:rPr lang="en-US" sz="2200" b="1" dirty="0" smtClean="0">
                <a:solidFill>
                  <a:srgbClr val="CC0000"/>
                </a:solidFill>
                <a:latin typeface="Calibri" pitchFamily="34" charset="0"/>
              </a:rPr>
              <a:t>all deaths due to high blood pressure in the population occur in persons with only moderately elevated BP (# in those with HBP)</a:t>
            </a:r>
            <a:endParaRPr lang="en-US" sz="2200" dirty="0">
              <a:solidFill>
                <a:srgbClr val="CC0000"/>
              </a:solidFill>
              <a:latin typeface="Calibri" pitchFamily="34" charset="0"/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431371" y="1916832"/>
          <a:ext cx="11427883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5848350" imgH="2514600" progId="Excel.Sheet.8">
                  <p:embed/>
                </p:oleObj>
              </mc:Choice>
              <mc:Fallback>
                <p:oleObj name="Worksheet" r:id="rId4" imgW="5848350" imgH="2514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1" y="1916832"/>
                        <a:ext cx="11427883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4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nasiri-a\Desktop\ncds\3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762000"/>
            <a:ext cx="985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1601825" y="3297376"/>
            <a:ext cx="3352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« استراتژی جمعیتی » 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رویکرد بهداشت عمومی 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هدف گيري کل جمعیت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مداخلات خارج از وزارت بهداشت</a:t>
            </a:r>
          </a:p>
          <a:p>
            <a:pPr algn="justLow" rtl="1"/>
            <a:endParaRPr lang="fa-IR" sz="2000" b="1" dirty="0">
              <a:latin typeface="Calibri" pitchFamily="34" charset="0"/>
              <a:cs typeface="B Nazanin" pitchFamily="2" charset="-78"/>
            </a:endParaRP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کاهش کوچک در کل جمعیت (تاثير كم در حجم زياد)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تلاش رادیکال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برای مقابله با علل زمینه  ای</a:t>
            </a:r>
            <a:endParaRPr lang="en-US" sz="2000" b="1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416800" y="3319151"/>
            <a:ext cx="406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solidFill>
                  <a:srgbClr val="C00000"/>
                </a:solidFill>
                <a:latin typeface="Calibri" pitchFamily="34" charset="0"/>
                <a:cs typeface="B Titr" pitchFamily="2" charset="-78"/>
              </a:rPr>
              <a:t>«استراتژی با خطر بالا»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غربالگری و درمان عوامل خطر 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هدفگيري  افراد منتخب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”اقدام بالینی" فردمحور</a:t>
            </a:r>
          </a:p>
          <a:p>
            <a:pPr algn="justLow" rtl="1"/>
            <a:endParaRPr lang="fa-IR" sz="2000" b="1" dirty="0">
              <a:latin typeface="Calibri" pitchFamily="34" charset="0"/>
              <a:cs typeface="B Nazanin" pitchFamily="2" charset="-78"/>
            </a:endParaRP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latin typeface="Calibri" pitchFamily="34" charset="0"/>
                <a:cs typeface="B Nazanin" pitchFamily="2" charset="-78"/>
              </a:rPr>
              <a:t>شناسایی افراد با خطر بالا و درمان آنها (تاثير زياد در حجم كم) </a:t>
            </a:r>
          </a:p>
          <a:p>
            <a:pPr algn="justLow" rtl="1">
              <a:buFont typeface="Wingdings" pitchFamily="2" charset="2"/>
              <a:buChar char="q"/>
            </a:pPr>
            <a:r>
              <a:rPr lang="fa-IR" sz="2000" b="1" dirty="0">
                <a:solidFill>
                  <a:srgbClr val="002060"/>
                </a:solidFill>
                <a:latin typeface="Calibri" pitchFamily="34" charset="0"/>
                <a:cs typeface="B Nazanin" pitchFamily="2" charset="-78"/>
              </a:rPr>
              <a:t>عملیات نجات </a:t>
            </a:r>
            <a:r>
              <a:rPr lang="fa-IR" sz="2000" b="1" dirty="0">
                <a:latin typeface="Calibri" pitchFamily="34" charset="0"/>
                <a:cs typeface="B Nazanin" pitchFamily="2" charset="-78"/>
              </a:rPr>
              <a:t>(به تاخیر انداختن عواقب)</a:t>
            </a:r>
            <a:endParaRPr lang="en-US" sz="2000" b="1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625600" y="2745175"/>
            <a:ext cx="203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b="1" dirty="0">
                <a:latin typeface="Calibri" pitchFamily="34" charset="0"/>
                <a:cs typeface="B Nazanin" pitchFamily="2" charset="-78"/>
              </a:rPr>
              <a:t>عوامل خطر</a:t>
            </a:r>
            <a:endParaRPr lang="en-US" b="1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636000" y="2787725"/>
            <a:ext cx="203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latin typeface="Calibri" pitchFamily="34" charset="0"/>
                <a:cs typeface="B Nazanin" pitchFamily="2" charset="-78"/>
              </a:rPr>
              <a:t>عوامل خطر</a:t>
            </a:r>
            <a:endParaRPr lang="en-US" sz="2000" b="1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 rot="-5400000">
            <a:off x="7774517" y="1628745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latin typeface="Calibri" pitchFamily="34" charset="0"/>
                <a:cs typeface="B Nazanin" pitchFamily="2" charset="-78"/>
              </a:rPr>
              <a:t>تراکم توزیع</a:t>
            </a:r>
            <a:endParaRPr lang="en-US" sz="2000" b="1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 rot="-5400000">
            <a:off x="662517" y="1704945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 b="1" dirty="0">
                <a:latin typeface="Calibri" pitchFamily="34" charset="0"/>
                <a:cs typeface="B Nazanin" pitchFamily="2" charset="-78"/>
              </a:rPr>
              <a:t>تراکم توزیع</a:t>
            </a:r>
            <a:endParaRPr lang="en-US" sz="2000" b="1" dirty="0">
              <a:latin typeface="Calibri" pitchFamily="34" charset="0"/>
              <a:cs typeface="B Nazanin" pitchFamily="2" charset="-78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1"/>
            <a:ext cx="1219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fa-IR" sz="2000">
                <a:solidFill>
                  <a:schemeClr val="tx2"/>
                </a:solidFill>
                <a:latin typeface="Calibri" pitchFamily="34" charset="0"/>
                <a:cs typeface="B Titr" pitchFamily="2" charset="-78"/>
              </a:rPr>
              <a:t>رویکرد پیشگیری اولیه بیماری های غیرواگیر / بیماری هاي قلبي عروقي</a:t>
            </a:r>
          </a:p>
          <a:p>
            <a:pPr algn="ctr" rtl="1"/>
            <a:r>
              <a:rPr lang="fa-IR" sz="2000" b="1">
                <a:solidFill>
                  <a:schemeClr val="tx2"/>
                </a:solidFill>
                <a:latin typeface="Calibri" pitchFamily="34" charset="0"/>
                <a:cs typeface="B Nazanin" pitchFamily="2" charset="-78"/>
              </a:rPr>
              <a:t>اجتناب از توسعه موارد جدید</a:t>
            </a:r>
            <a:endParaRPr lang="en-US" sz="2000" b="1">
              <a:solidFill>
                <a:schemeClr val="tx2"/>
              </a:solidFill>
              <a:latin typeface="Calibri" pitchFamily="34" charset="0"/>
              <a:cs typeface="B Nazanin" pitchFamily="2" charset="-78"/>
            </a:endParaRPr>
          </a:p>
        </p:txBody>
      </p:sp>
      <p:pic>
        <p:nvPicPr>
          <p:cNvPr id="37898" name="Picture 2" descr="C:\Documents and Settings\nasiri-a\Desktop\ncds\1.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31400" y="6229350"/>
            <a:ext cx="2260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03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"/>
            <a:ext cx="6248400" cy="70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91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اقدامات دیگر: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/>
              <a:t>تشخیص زودهنگام سرطان های پستان، دهانه رحم در زنان 30 تا 70 سال آن توسط ماما های مستقر در سیستم بهداشتی </a:t>
            </a:r>
          </a:p>
          <a:p>
            <a:pPr algn="r" rtl="1"/>
            <a:r>
              <a:rPr lang="fa-IR" sz="3200" dirty="0" smtClean="0"/>
              <a:t>تشخیص زودهنگام سرطان روده بزرگ توسط بهورزان و پزشکان خانواده</a:t>
            </a:r>
          </a:p>
          <a:p>
            <a:pPr algn="r" rtl="1"/>
            <a:r>
              <a:rPr lang="fa-IR" sz="3200" dirty="0" smtClean="0"/>
              <a:t>اقدامات پیشگیرانه و کنترلی بیماری آسم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35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758148"/>
            <a:ext cx="7766936" cy="1646302"/>
          </a:xfrm>
        </p:spPr>
        <p:txBody>
          <a:bodyPr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وضعیت الگوی غذایی ایرانیان و </a:t>
            </a:r>
            <a:r>
              <a:rPr lang="fa-IR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راهکار</a:t>
            </a:r>
            <a:r>
              <a:rPr lang="fa-IR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a-IR" sz="4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های اصلاح ان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دکتر زهرا عبداللهی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مدیرکل دفتر بهبود تغذیه جامعه</a:t>
            </a:r>
          </a:p>
          <a:p>
            <a:pPr algn="ctr"/>
            <a:r>
              <a:rPr lang="fa-IR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وزارت بهداشت ، درمان و آموزش پزشکی</a:t>
            </a:r>
          </a:p>
        </p:txBody>
      </p:sp>
    </p:spTree>
    <p:extLst>
      <p:ext uri="{BB962C8B-B14F-4D97-AF65-F5344CB8AC3E}">
        <p14:creationId xmlns:p14="http://schemas.microsoft.com/office/powerpoint/2010/main" val="33942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مقدار توصیه شده نمک 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طبق توصيه سازمان جهانی بهداشت مصرف روزانه نمک باید کمتر از 5گرم نمك ( کمتر از یک قاشق مرباخوری )  باشد</a:t>
            </a:r>
          </a:p>
          <a:p>
            <a:pPr marL="0" lvl="0" indent="0" algn="r" rtl="1">
              <a:buNone/>
            </a:pPr>
            <a:endParaRPr lang="fa-I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rtl="1"/>
            <a:r>
              <a:rPr lang="fa-I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اين ميزان براي بيماران قلبي، افرادي كه فشار خون بالا دارند و همچنين افراد بالاي 50 سال  كمتر از 3 گرم نمك ( حدود نصف قاشق مرباخوری) است.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938" y="0"/>
            <a:ext cx="8596668" cy="90389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مقدار نمک در برخی مواد غذایی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4743" y="1081564"/>
            <a:ext cx="9723945" cy="5420835"/>
          </a:xfrm>
        </p:spPr>
        <p:txBody>
          <a:bodyPr>
            <a:normAutofit fontScale="92500" lnSpcReduction="10000"/>
          </a:bodyPr>
          <a:lstStyle/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ميزان نمك در 100 گرم نان : 1/6-1 گرم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یعنی با مصرف 310 گرم نان  ( براساس مطالعات سبد غذایی مطلوب در سال 1391) روزانه حدود 3 گرم  نمک مصرف مي شود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ميزان نمك در 60 گرم پنير ( به اندازه یک قوطی کبریت ) 2/2 گرم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100گرم چيپس : 2/7 گرم نمك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گرم از فراورد های غلات حجیم شده ( پفک ) 2/7 گرم نمک دارد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يك پيتزا (150گرم) با پنير وگوجه فرنگي : حدود 5 گرم نمک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گرم سوسيس: حدود 2 گرم نمک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برش كالباس(90گرم) : حدود 4 و نیم گرم نمک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يك برش پيتزا (80گرم): حدود 4 گرم نمک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یک همبرگر 100 گرمی حدود 2/2 گرم نمک دارد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عدد زیتون یک گرم نمک دارد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r" rtl="1"/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گرم سیب زمینی سرخ کرده که به آن نمک زده می شود 3 گرم نمک دارد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1"/>
            <a:r>
              <a:rPr lang="ar-SA" dirty="0" smtClean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42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38314" y="928688"/>
            <a:ext cx="8715375" cy="5643562"/>
          </a:xfrm>
        </p:spPr>
        <p:txBody>
          <a:bodyPr rtlCol="0">
            <a:normAutofit lnSpcReduction="10000"/>
          </a:bodyPr>
          <a:lstStyle/>
          <a:p>
            <a:pPr algn="r" rtl="1">
              <a:defRPr/>
            </a:pPr>
            <a:r>
              <a:rPr lang="fa-IR" sz="2800" b="1" dirty="0">
                <a:solidFill>
                  <a:srgbClr val="0070C0"/>
                </a:solidFill>
              </a:rPr>
              <a:t>مواد غذایی </a:t>
            </a:r>
            <a:r>
              <a:rPr lang="ar-SA" sz="2800" b="1" dirty="0">
                <a:solidFill>
                  <a:srgbClr val="0070C0"/>
                </a:solidFill>
              </a:rPr>
              <a:t>نمک سود و دودی</a:t>
            </a:r>
            <a:r>
              <a:rPr lang="fa-IR" sz="2800" b="1" dirty="0">
                <a:solidFill>
                  <a:srgbClr val="0070C0"/>
                </a:solidFill>
              </a:rPr>
              <a:t> شده</a:t>
            </a:r>
            <a:r>
              <a:rPr lang="ar-SA" sz="2800" b="1" dirty="0">
                <a:solidFill>
                  <a:srgbClr val="0070C0"/>
                </a:solidFill>
              </a:rPr>
              <a:t>.</a:t>
            </a:r>
            <a:endParaRPr lang="fa-IR" sz="2800" b="1" dirty="0">
              <a:solidFill>
                <a:srgbClr val="0070C0"/>
              </a:solidFill>
            </a:endParaRPr>
          </a:p>
          <a:p>
            <a:pPr algn="r" rtl="1">
              <a:defRPr/>
            </a:pPr>
            <a:r>
              <a:rPr lang="ar-SA" sz="2800" b="1" dirty="0"/>
              <a:t>انواع شوری و</a:t>
            </a:r>
            <a:r>
              <a:rPr lang="en-US" sz="2800" b="1" dirty="0"/>
              <a:t> </a:t>
            </a:r>
            <a:r>
              <a:rPr lang="ar-SA" sz="2800" b="1" dirty="0"/>
              <a:t>ترشی</a:t>
            </a:r>
            <a:r>
              <a:rPr lang="en-US" sz="2800" b="1" dirty="0"/>
              <a:t> </a:t>
            </a:r>
          </a:p>
          <a:p>
            <a:pPr algn="r" rtl="1">
              <a:defRPr/>
            </a:pPr>
            <a:r>
              <a:rPr lang="ar-SA" sz="2800" b="1" dirty="0">
                <a:solidFill>
                  <a:srgbClr val="FF0000"/>
                </a:solidFill>
              </a:rPr>
              <a:t>دسر ها، سس های سالا د آماده، سویا سس، زیتون و خردل </a:t>
            </a:r>
            <a:r>
              <a:rPr lang="fa-IR" sz="2800" b="1" dirty="0">
                <a:solidFill>
                  <a:srgbClr val="FF0000"/>
                </a:solidFill>
              </a:rPr>
              <a:t> و </a:t>
            </a:r>
            <a:r>
              <a:rPr lang="ar-SA" sz="2800" b="1" dirty="0">
                <a:solidFill>
                  <a:srgbClr val="FF0000"/>
                </a:solidFill>
              </a:rPr>
              <a:t>سوپ های آماده كه خریداری می شوند سدیم بالا یی دارند مگر اینكه بر روی آنها ذكر شود بدون نمک تهیه شده است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  <a:p>
            <a:pPr algn="r" rtl="1">
              <a:defRPr/>
            </a:pPr>
            <a:r>
              <a:rPr lang="fa-IR" sz="2800" b="1" dirty="0"/>
              <a:t>تنقلات شور </a:t>
            </a:r>
            <a:r>
              <a:rPr lang="ar-SA" sz="2800" b="1" dirty="0"/>
              <a:t>(چیپس سیب زمینی،  چوب شور ، چیپس ذرت، كراكر، </a:t>
            </a:r>
            <a:r>
              <a:rPr lang="fa-IR" sz="2800" b="1" dirty="0"/>
              <a:t>آجيل ، </a:t>
            </a:r>
            <a:r>
              <a:rPr lang="ar-SA" sz="2800" b="1" dirty="0"/>
              <a:t>مغز های شور و... )</a:t>
            </a:r>
            <a:endParaRPr lang="fa-IR" sz="2800" b="1" dirty="0"/>
          </a:p>
          <a:p>
            <a:pPr algn="r" rtl="1">
              <a:defRPr/>
            </a:pPr>
            <a:r>
              <a:rPr lang="fa-IR" sz="2800" b="1" dirty="0">
                <a:solidFill>
                  <a:srgbClr val="FF0000"/>
                </a:solidFill>
              </a:rPr>
              <a:t>فراوردهاي غلات حجيم شده ( چي توز ، لينا ، مزمز ، پفك و.....)</a:t>
            </a:r>
          </a:p>
          <a:p>
            <a:pPr algn="r" rtl="1">
              <a:defRPr/>
            </a:pPr>
            <a:r>
              <a:rPr lang="ar-SA" sz="2800" b="1" dirty="0">
                <a:solidFill>
                  <a:srgbClr val="025198"/>
                </a:solidFill>
              </a:rPr>
              <a:t>مونوسدیم گلوتامات</a:t>
            </a:r>
            <a:r>
              <a:rPr lang="en-US" sz="2800" b="1" dirty="0">
                <a:solidFill>
                  <a:srgbClr val="025198"/>
                </a:solidFill>
              </a:rPr>
              <a:t> (MSG)</a:t>
            </a:r>
            <a:r>
              <a:rPr lang="ar-SA" sz="2800" b="1" dirty="0">
                <a:solidFill>
                  <a:srgbClr val="025198"/>
                </a:solidFill>
              </a:rPr>
              <a:t> كه در محصولاتي مثل بيسكويت و</a:t>
            </a:r>
            <a:r>
              <a:rPr lang="fa-IR" sz="2800" b="1" dirty="0">
                <a:solidFill>
                  <a:srgbClr val="025198"/>
                </a:solidFill>
              </a:rPr>
              <a:t> </a:t>
            </a:r>
            <a:r>
              <a:rPr lang="ar-SA" sz="2800" b="1" dirty="0">
                <a:solidFill>
                  <a:srgbClr val="025198"/>
                </a:solidFill>
              </a:rPr>
              <a:t>شكلات هاي   خارجي بكار رفته ودر روي برچسب محصول به ان اشاره شده است</a:t>
            </a:r>
            <a:endParaRPr lang="en-US" sz="2800" b="1" dirty="0">
              <a:solidFill>
                <a:srgbClr val="025198"/>
              </a:solidFill>
            </a:endParaRPr>
          </a:p>
          <a:p>
            <a:pPr algn="r" rtl="1">
              <a:defRPr/>
            </a:pPr>
            <a:r>
              <a:rPr lang="ar-SA" sz="2800" b="1" dirty="0">
                <a:solidFill>
                  <a:srgbClr val="FF0000"/>
                </a:solidFill>
              </a:rPr>
              <a:t>جوش شيرين كه در پخت شيريني وكيك كاربرد دارد </a:t>
            </a:r>
            <a:endParaRPr lang="fa-IR" sz="2800" b="1" dirty="0">
              <a:solidFill>
                <a:srgbClr val="FF0000"/>
              </a:solidFill>
            </a:endParaRPr>
          </a:p>
          <a:p>
            <a:pPr algn="r" rtl="1">
              <a:defRPr/>
            </a:pPr>
            <a:r>
              <a:rPr lang="ar-SA" sz="2800" b="1" dirty="0"/>
              <a:t>نان هايي كه در پخت آنها جوش شيرين بكار رفته است.</a:t>
            </a:r>
            <a:endParaRPr lang="en-US" sz="2800" b="1" dirty="0"/>
          </a:p>
          <a:p>
            <a:pPr algn="r" rtl="1">
              <a:defRPr/>
            </a:pPr>
            <a:endParaRPr lang="en-US" sz="2800" b="1" dirty="0">
              <a:solidFill>
                <a:srgbClr val="FF0000"/>
              </a:solidFill>
            </a:endParaRPr>
          </a:p>
          <a:p>
            <a:pPr algn="r">
              <a:defRPr/>
            </a:pPr>
            <a:endParaRPr lang="fa-I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238500" y="357188"/>
            <a:ext cx="6572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rtl="1" eaLnBrk="0" hangingPunct="0">
              <a:spcBef>
                <a:spcPct val="20000"/>
              </a:spcBef>
              <a:defRPr/>
            </a:pPr>
            <a:r>
              <a:rPr lang="ar-SA" sz="3200" b="1" kern="0" dirty="0">
                <a:solidFill>
                  <a:srgbClr val="FF0000"/>
                </a:solidFill>
                <a:latin typeface="Arial"/>
              </a:rPr>
              <a:t>منابع غذايي سدیم </a:t>
            </a:r>
            <a:r>
              <a:rPr lang="fa-IR" sz="3200" b="1" kern="0" dirty="0" smtClean="0">
                <a:solidFill>
                  <a:srgbClr val="FF0000"/>
                </a:solidFill>
                <a:latin typeface="Arial"/>
              </a:rPr>
              <a:t>(ماده موثره نمک)</a:t>
            </a:r>
            <a:endParaRPr lang="en-US" sz="3200" kern="0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85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a-IR" altLang="en-US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پوكي</a:t>
            </a:r>
            <a:r>
              <a:rPr lang="fa-IR" alt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استخوان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quarter" idx="1"/>
          </p:nvPr>
        </p:nvSpPr>
        <p:spPr>
          <a:xfrm>
            <a:off x="646385" y="1219200"/>
            <a:ext cx="9847443" cy="5244662"/>
          </a:xfrm>
        </p:spPr>
        <p:txBody>
          <a:bodyPr>
            <a:normAutofit/>
          </a:bodyPr>
          <a:lstStyle/>
          <a:p>
            <a:pPr algn="r" rtl="1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alt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مصرف زیاد نمک ( سدیم) با افزایش دفع ادراری کلسیم منجر به پوکی استخوان می 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شود</a:t>
            </a:r>
            <a:endParaRPr lang="fa-IR" alt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سالانه حدود 51 هزار  مورد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شكستگي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لگن قابل انتساب به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پوكي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استخوان در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كشور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رخ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مي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دهد( برآورد سال 1389)</a:t>
            </a:r>
          </a:p>
          <a:p>
            <a:pPr marL="0" indent="0" algn="r" rtl="1" eaLnBrk="1" hangingPunct="1">
              <a:buClr>
                <a:srgbClr val="FF0000"/>
              </a:buClr>
              <a:buNone/>
            </a:pPr>
            <a:endParaRPr lang="fa-IR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سالانه حداقل 33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ميليارد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ريال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فقط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هزينه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ناشي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از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شكستگي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گردن استخوان ران به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كشور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تحميل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alt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مي</a:t>
            </a:r>
            <a:r>
              <a:rPr lang="fa-IR" alt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شود</a:t>
            </a:r>
          </a:p>
          <a:p>
            <a:pPr marL="0" indent="0" algn="r" rtl="1" eaLnBrk="1" hangingPunct="1">
              <a:buClr>
                <a:srgbClr val="FF0000"/>
              </a:buClr>
              <a:buNone/>
            </a:pPr>
            <a:endParaRPr lang="fa-IR" altLang="en-US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fa-IR" altLang="en-US" sz="3200" dirty="0" smtClean="0"/>
          </a:p>
        </p:txBody>
      </p:sp>
      <p:sp>
        <p:nvSpPr>
          <p:cNvPr id="2" name="Oval 1"/>
          <p:cNvSpPr/>
          <p:nvPr/>
        </p:nvSpPr>
        <p:spPr>
          <a:xfrm>
            <a:off x="2921876" y="5549462"/>
            <a:ext cx="5691352" cy="9459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سرانه مصرف نوشابه </a:t>
            </a:r>
            <a:r>
              <a:rPr lang="fa-IR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گازدار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fa-I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لیتر در</a:t>
            </a:r>
            <a:r>
              <a:rPr lang="fa-I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سال</a:t>
            </a:r>
            <a:r>
              <a:rPr lang="fa-I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135188" y="765176"/>
            <a:ext cx="8229600" cy="5903913"/>
          </a:xfrm>
        </p:spPr>
        <p:txBody>
          <a:bodyPr>
            <a:normAutofit lnSpcReduction="10000"/>
          </a:bodyPr>
          <a:lstStyle/>
          <a:p>
            <a:pPr algn="r" rtl="1" eaLnBrk="1" hangingPunct="1"/>
            <a:r>
              <a:rPr lang="fa-IR" altLang="en-US" sz="3600" b="1" dirty="0">
                <a:solidFill>
                  <a:srgbClr val="FF0000"/>
                </a:solidFill>
              </a:rPr>
              <a:t>نکته بسیار مهم :</a:t>
            </a:r>
          </a:p>
          <a:p>
            <a:pPr algn="r" rtl="1" eaLnBrk="1" hangingPunct="1"/>
            <a:r>
              <a:rPr lang="fa-IR" altLang="en-US" sz="4000" b="1" dirty="0"/>
              <a:t>نمک باید کم مصرف شود</a:t>
            </a:r>
          </a:p>
          <a:p>
            <a:pPr algn="r" rtl="1" eaLnBrk="1" hangingPunct="1"/>
            <a:r>
              <a:rPr lang="fa-IR" altLang="en-US" sz="4000" b="1" dirty="0">
                <a:solidFill>
                  <a:srgbClr val="008000"/>
                </a:solidFill>
              </a:rPr>
              <a:t>ولی همان مقدار کم  باید از نوع نمک </a:t>
            </a:r>
            <a:r>
              <a:rPr lang="fa-IR" altLang="en-US" sz="4000" b="1" dirty="0" err="1">
                <a:solidFill>
                  <a:srgbClr val="008000"/>
                </a:solidFill>
              </a:rPr>
              <a:t>یددار</a:t>
            </a:r>
            <a:r>
              <a:rPr lang="fa-IR" altLang="en-US" sz="4000" b="1" dirty="0">
                <a:solidFill>
                  <a:srgbClr val="008000"/>
                </a:solidFill>
              </a:rPr>
              <a:t> تصفیه شده باشد</a:t>
            </a:r>
          </a:p>
          <a:p>
            <a:pPr algn="r" rtl="1" eaLnBrk="1" hangingPunct="1">
              <a:buFontTx/>
              <a:buNone/>
            </a:pPr>
            <a:r>
              <a:rPr lang="fa-IR" altLang="en-US" sz="4000" b="1" dirty="0">
                <a:solidFill>
                  <a:srgbClr val="008000"/>
                </a:solidFill>
              </a:rPr>
              <a:t> </a:t>
            </a:r>
            <a:r>
              <a:rPr lang="fa-IR" altLang="en-US" sz="4000" b="1" dirty="0">
                <a:solidFill>
                  <a:srgbClr val="FF0000"/>
                </a:solidFill>
              </a:rPr>
              <a:t>خطرات مصرف نمک های غیر استاندارد :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sz="4000" b="1" dirty="0">
                <a:solidFill>
                  <a:srgbClr val="008000"/>
                </a:solidFill>
              </a:rPr>
              <a:t> </a:t>
            </a:r>
            <a:r>
              <a:rPr lang="fa-IR" altLang="en-US" sz="4000" b="1" dirty="0"/>
              <a:t>ید کافی ندارند 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sz="4000" b="1" dirty="0" err="1">
                <a:solidFill>
                  <a:srgbClr val="660066"/>
                </a:solidFill>
              </a:rPr>
              <a:t>بدلیل</a:t>
            </a:r>
            <a:r>
              <a:rPr lang="fa-IR" altLang="en-US" sz="4000" b="1" dirty="0">
                <a:solidFill>
                  <a:srgbClr val="660066"/>
                </a:solidFill>
              </a:rPr>
              <a:t> </a:t>
            </a:r>
            <a:r>
              <a:rPr lang="fa-IR" altLang="en-US" sz="4000" b="1" dirty="0" err="1">
                <a:solidFill>
                  <a:srgbClr val="660066"/>
                </a:solidFill>
              </a:rPr>
              <a:t>ناخالصی</a:t>
            </a:r>
            <a:r>
              <a:rPr lang="fa-IR" altLang="en-US" sz="4000" b="1" dirty="0">
                <a:solidFill>
                  <a:srgbClr val="660066"/>
                </a:solidFill>
              </a:rPr>
              <a:t> های فراوان ، انواع  مشکلات (کلیوی ، کبدی ، سرطان و..) را بدنبال </a:t>
            </a:r>
            <a:r>
              <a:rPr lang="fa-IR" altLang="en-US" sz="4000" b="1" dirty="0" smtClean="0">
                <a:solidFill>
                  <a:srgbClr val="660066"/>
                </a:solidFill>
              </a:rPr>
              <a:t>دارند</a:t>
            </a:r>
          </a:p>
          <a:p>
            <a:pPr algn="r" rtl="1" eaLnBrk="1" hangingPunct="1">
              <a:buFont typeface="Wingdings" panose="05000000000000000000" pitchFamily="2" charset="2"/>
              <a:buChar char="ü"/>
            </a:pPr>
            <a:r>
              <a:rPr lang="fa-IR" altLang="en-US" sz="4000" b="1" dirty="0" smtClean="0">
                <a:solidFill>
                  <a:srgbClr val="660066"/>
                </a:solidFill>
              </a:rPr>
              <a:t>به دلیل فلزات سنگین </a:t>
            </a:r>
            <a:r>
              <a:rPr lang="fa-IR" altLang="en-US" sz="4000" b="1" dirty="0" err="1" smtClean="0">
                <a:solidFill>
                  <a:srgbClr val="660066"/>
                </a:solidFill>
              </a:rPr>
              <a:t>سرطانزا</a:t>
            </a:r>
            <a:r>
              <a:rPr lang="fa-IR" altLang="en-US" sz="4000" b="1" dirty="0" smtClean="0">
                <a:solidFill>
                  <a:srgbClr val="660066"/>
                </a:solidFill>
              </a:rPr>
              <a:t> هستند</a:t>
            </a:r>
            <a:endParaRPr lang="fa-IR" altLang="en-US" sz="4000" b="1" dirty="0">
              <a:solidFill>
                <a:srgbClr val="660066"/>
              </a:solidFill>
            </a:endParaRPr>
          </a:p>
          <a:p>
            <a:pPr algn="r" rtl="1" eaLnBrk="1" hangingPunct="1"/>
            <a:endParaRPr lang="fa-IR" altLang="en-US" sz="4000" b="1" dirty="0">
              <a:solidFill>
                <a:srgbClr val="008000"/>
              </a:solidFill>
            </a:endParaRPr>
          </a:p>
          <a:p>
            <a:pPr algn="r" rtl="1" eaLnBrk="1" hangingPunct="1"/>
            <a:endParaRPr lang="en-US" alt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524000" y="0"/>
            <a:ext cx="8915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sz="3600" b="1" dirty="0">
                <a:latin typeface="Arial" charset="0"/>
                <a:cs typeface="Mitra" pitchFamily="2" charset="-78"/>
              </a:rPr>
              <a:t>هر بطري نوشابه 300 ميلي ليتري                 28گرم شكر</a:t>
            </a:r>
          </a:p>
          <a:p>
            <a:pPr algn="r" rtl="1">
              <a:defRPr/>
            </a:pPr>
            <a:endParaRPr lang="ar-SA" sz="3600" b="1" dirty="0">
              <a:latin typeface="Arial" charset="0"/>
              <a:cs typeface="Mitra" pitchFamily="2" charset="-78"/>
            </a:endParaRPr>
          </a:p>
          <a:p>
            <a:pPr algn="r">
              <a:defRPr/>
            </a:pPr>
            <a:r>
              <a:rPr lang="ar-SA" sz="3600" b="1" dirty="0">
                <a:latin typeface="Arial" charset="0"/>
                <a:cs typeface="Mitra" pitchFamily="2" charset="-78"/>
              </a:rPr>
              <a:t>28 ×  4=    </a:t>
            </a:r>
            <a:r>
              <a:rPr lang="ar-SA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Mitra" pitchFamily="2" charset="-78"/>
              </a:rPr>
              <a:t>112</a:t>
            </a:r>
            <a:r>
              <a:rPr lang="ar-SA" sz="3600" b="1" dirty="0">
                <a:latin typeface="Arial" charset="0"/>
                <a:cs typeface="Mitra" pitchFamily="2" charset="-78"/>
              </a:rPr>
              <a:t>كيلو كالري در يك بطري نوشابه                                 مصرف سرانه نوشابه در كشور</a:t>
            </a:r>
            <a:r>
              <a:rPr lang="ar-SA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Mitra" pitchFamily="2" charset="-78"/>
              </a:rPr>
              <a:t>42</a:t>
            </a:r>
            <a:r>
              <a:rPr lang="ar-SA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Nazanin" pitchFamily="2" charset="-78"/>
              </a:rPr>
              <a:t> ليتر</a:t>
            </a:r>
            <a:r>
              <a:rPr lang="ar-SA" sz="3600" b="1" dirty="0">
                <a:latin typeface="Arial" charset="0"/>
                <a:cs typeface="Nazanin" pitchFamily="2" charset="-78"/>
              </a:rPr>
              <a:t>            </a:t>
            </a:r>
          </a:p>
          <a:p>
            <a:pPr algn="r">
              <a:defRPr/>
            </a:pPr>
            <a:endParaRPr lang="ar-SA" sz="3600" b="1" dirty="0">
              <a:latin typeface="Arial" charset="0"/>
              <a:cs typeface="Nazanin" pitchFamily="2" charset="-78"/>
            </a:endParaRPr>
          </a:p>
          <a:p>
            <a:pPr algn="r">
              <a:defRPr/>
            </a:pPr>
            <a:r>
              <a:rPr lang="ar-SA" sz="3600" b="1" dirty="0">
                <a:solidFill>
                  <a:srgbClr val="FFFFFF"/>
                </a:solidFill>
                <a:latin typeface="Arial" charset="0"/>
                <a:cs typeface="Nazanin" pitchFamily="2" charset="-78"/>
              </a:rPr>
              <a:t>                                                                  </a:t>
            </a:r>
            <a:endParaRPr lang="en-US" sz="3600" b="1" dirty="0">
              <a:solidFill>
                <a:srgbClr val="FFFFFF"/>
              </a:solidFill>
              <a:latin typeface="Arial" charset="0"/>
              <a:cs typeface="Nazanin" pitchFamily="2" charset="-78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619500" y="315311"/>
            <a:ext cx="1447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455885" y="3252324"/>
            <a:ext cx="4343400" cy="3429000"/>
            <a:chOff x="0" y="2160"/>
            <a:chExt cx="2736" cy="2160"/>
          </a:xfrm>
        </p:grpSpPr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>
              <a:off x="288" y="2160"/>
              <a:ext cx="2448" cy="10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ar-SA" sz="2400" b="1" dirty="0">
                  <a:latin typeface="Arial" panose="020B0604020202020204" pitchFamily="34" charset="0"/>
                  <a:cs typeface="Nazanin" pitchFamily="2" charset="-78"/>
                </a:rPr>
                <a:t>مصرف</a:t>
              </a:r>
              <a:r>
                <a:rPr lang="fa-IR" sz="2400" b="1" dirty="0">
                  <a:latin typeface="Arial" panose="020B0604020202020204" pitchFamily="34" charset="0"/>
                  <a:cs typeface="Nazanin" pitchFamily="2" charset="-78"/>
                </a:rPr>
                <a:t> زیاد</a:t>
              </a:r>
              <a:r>
                <a:rPr lang="ar-SA" sz="2400" b="1" dirty="0">
                  <a:latin typeface="Arial" panose="020B0604020202020204" pitchFamily="34" charset="0"/>
                  <a:cs typeface="Nazanin" pitchFamily="2" charset="-78"/>
                </a:rPr>
                <a:t> مواد قندي دركشور</a:t>
              </a:r>
              <a:endParaRPr lang="en-US" sz="2400" b="1" dirty="0">
                <a:latin typeface="Arial" panose="020B0604020202020204" pitchFamily="34" charset="0"/>
                <a:cs typeface="Nazanin" pitchFamily="2" charset="-78"/>
              </a:endParaRPr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auto">
            <a:xfrm>
              <a:off x="0" y="2880"/>
              <a:ext cx="1776" cy="14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ar-SA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Nazanin" pitchFamily="2" charset="-78"/>
                </a:rPr>
                <a:t>40%بيش از نياز</a:t>
              </a:r>
              <a:endParaRPr lang="en-US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Nazanin" pitchFamily="2" charset="-78"/>
              </a:endParaRPr>
            </a:p>
          </p:txBody>
        </p:sp>
      </p:grpSp>
      <p:sp>
        <p:nvSpPr>
          <p:cNvPr id="24582" name="Oval 8"/>
          <p:cNvSpPr>
            <a:spLocks noChangeArrowheads="1"/>
          </p:cNvSpPr>
          <p:nvPr/>
        </p:nvSpPr>
        <p:spPr bwMode="auto">
          <a:xfrm>
            <a:off x="5943600" y="3886200"/>
            <a:ext cx="44958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2400" b="1" dirty="0" smtClean="0">
                <a:cs typeface="Nazanin" pitchFamily="2" charset="-78"/>
              </a:rPr>
              <a:t>كمبود كلسيم</a:t>
            </a:r>
            <a:r>
              <a:rPr lang="fa-IR" altLang="en-US" sz="2400" b="1" dirty="0" smtClean="0">
                <a:cs typeface="Nazanin" pitchFamily="2" charset="-78"/>
              </a:rPr>
              <a:t> و پوکی استخوان</a:t>
            </a:r>
            <a:endParaRPr lang="en-US" altLang="en-US" sz="2400" b="1" dirty="0">
              <a:cs typeface="Nazanin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3972910" y="5218386"/>
            <a:ext cx="3657600" cy="146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/>
              <a:t>بیش از 50% اضافه وزن </a:t>
            </a:r>
            <a:r>
              <a:rPr lang="fa-IR" sz="2000" b="1" dirty="0" err="1" smtClean="0"/>
              <a:t>وچاقی</a:t>
            </a:r>
            <a:r>
              <a:rPr lang="fa-IR" sz="2000" b="1" dirty="0" smtClean="0"/>
              <a:t> در کشور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03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پیامد های مصرف زیاد قند </a:t>
            </a:r>
            <a:r>
              <a:rPr lang="fa-IR" b="1" dirty="0" err="1" smtClean="0">
                <a:solidFill>
                  <a:srgbClr val="C00000"/>
                </a:solidFill>
              </a:rPr>
              <a:t>وشکر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مصرف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بیش از حد قند و شکر و بطور کلی مواد قندی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وشیرین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باعث افزایش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فشارخون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اضافه وزن می شود که هر دو از عوامل ابتلا به بیماری های قلبی عروقی می باشند</a:t>
            </a:r>
          </a:p>
          <a:p>
            <a:pPr algn="r" rtl="1"/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مطالعات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انجام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شده نشان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داده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است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خطر ابتلا به بیماری های قلبی عروقی که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درافرادی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که 20 درصد انرژی روزانه خود را از قند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وشکر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تامین می کنند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درمقایسه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با گروهی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که کمتر از 10 درصد انرژی روزانه خود را از قند و شکر تامین کرده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اند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 کمتر از 50 گرم ) ،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درصد بیش تر است.</a:t>
            </a:r>
          </a:p>
          <a:p>
            <a:pPr algn="r" rtl="1"/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نتيجه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اينكه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افرادي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كه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 درصد (100 گرم )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بيش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تر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از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كالري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روزانه خود را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ازموادقندي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و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شيرين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تأمين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مي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کنند 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خطر مرگ از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بيماريهاي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قلبي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800" dirty="0" err="1">
                <a:latin typeface="Arial" panose="020B0604020202020204" pitchFamily="34" charset="0"/>
                <a:cs typeface="Arial" panose="020B0604020202020204" pitchFamily="34" charset="0"/>
              </a:rPr>
              <a:t>عروقي</a:t>
            </a:r>
            <a:r>
              <a:rPr lang="fa-IR" sz="2800" dirty="0">
                <a:latin typeface="Arial" panose="020B0604020202020204" pitchFamily="34" charset="0"/>
                <a:cs typeface="Arial" panose="020B0604020202020204" pitchFamily="34" charset="0"/>
              </a:rPr>
              <a:t> 2برابر </a:t>
            </a:r>
            <a:r>
              <a:rPr lang="fa-I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بيشتر</a:t>
            </a:r>
            <a:r>
              <a:rPr lang="fa-I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است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</a:rPr>
              <a:t>قند </a:t>
            </a:r>
            <a:r>
              <a:rPr lang="fa-IR" b="1" dirty="0" err="1" smtClean="0">
                <a:solidFill>
                  <a:srgbClr val="C00000"/>
                </a:solidFill>
              </a:rPr>
              <a:t>وشکر</a:t>
            </a:r>
            <a:r>
              <a:rPr lang="fa-IR" b="1" dirty="0" smtClean="0">
                <a:solidFill>
                  <a:srgbClr val="C00000"/>
                </a:solidFill>
              </a:rPr>
              <a:t> </a:t>
            </a:r>
            <a:r>
              <a:rPr lang="fa-IR" b="1" dirty="0" err="1" smtClean="0">
                <a:solidFill>
                  <a:srgbClr val="C00000"/>
                </a:solidFill>
              </a:rPr>
              <a:t>وسرطان</a:t>
            </a:r>
            <a:r>
              <a:rPr lang="fa-IR" b="1" dirty="0" smtClean="0">
                <a:solidFill>
                  <a:srgbClr val="C00000"/>
                </a:solidFill>
              </a:rPr>
              <a:t>                               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مطالعات اخیر، دانشمندان نشان دادند که مصرف زیاد </a:t>
            </a: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قند شانس 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ابتلا به سرطان را افزایش می دهد. </a:t>
            </a:r>
            <a:endParaRPr lang="fa-I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در 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حقیقت مقادیر زیاد قند و شکر سمومی </a:t>
            </a:r>
            <a:r>
              <a:rPr lang="fa-I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رادر</a:t>
            </a: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بدن تولید می کند که باعث افزایش خطر ابتلا به سرطان می شود</a:t>
            </a: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 rtl="1"/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خطر 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ابتلا افراد دیابتی به سرطان پانکراس </a:t>
            </a:r>
            <a:r>
              <a:rPr lang="fa-I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وکولون</a:t>
            </a:r>
            <a:r>
              <a:rPr lang="fa-I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3200" dirty="0">
                <a:latin typeface="Arial" panose="020B0604020202020204" pitchFamily="34" charset="0"/>
                <a:cs typeface="Arial" panose="020B0604020202020204" pitchFamily="34" charset="0"/>
              </a:rPr>
              <a:t>نسبت به سایر افراد دو برابر است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2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945546" y="886052"/>
            <a:ext cx="108182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fa-IR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140 کیلو کالری اضافی می تواند با مصرف :              </a:t>
            </a:r>
            <a:endParaRPr lang="en-GB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250267" y="3517900"/>
            <a:ext cx="233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r-SA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يك ليوان نوشابه</a:t>
            </a:r>
            <a:endParaRPr lang="en-GB" sz="2400" b="1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9552517" y="3581401"/>
            <a:ext cx="2639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r-SA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يك مشت بادام زميني</a:t>
            </a:r>
            <a:endParaRPr lang="en-GB" sz="2400" b="1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sp>
        <p:nvSpPr>
          <p:cNvPr id="8202" name="Text Box 5"/>
          <p:cNvSpPr txBox="1">
            <a:spLocks noChangeArrowheads="1"/>
          </p:cNvSpPr>
          <p:nvPr/>
        </p:nvSpPr>
        <p:spPr bwMode="auto">
          <a:xfrm>
            <a:off x="3352800" y="5257800"/>
            <a:ext cx="213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ar-SA" sz="2800" dirty="0">
                <a:cs typeface="Nazanin" pitchFamily="2" charset="-78"/>
              </a:rPr>
              <a:t>7-5 عدد قند يا يك عدد شيريني</a:t>
            </a:r>
            <a:endParaRPr lang="en-GB" sz="2800" dirty="0">
              <a:cs typeface="Nazanin" pitchFamily="2" charset="-78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8094133" y="5407025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ar-SA" sz="2400" b="1">
                <a:effectLst>
                  <a:outerShdw blurRad="38100" dist="38100" dir="2700000" algn="tl">
                    <a:srgbClr val="000000"/>
                  </a:outerShdw>
                </a:effectLst>
                <a:cs typeface="Nazanin" pitchFamily="2" charset="-78"/>
              </a:rPr>
              <a:t>يك شيريني شكلاتي</a:t>
            </a:r>
            <a:endParaRPr lang="en-GB" sz="2400" b="1">
              <a:effectLst>
                <a:outerShdw blurRad="38100" dist="38100" dir="2700000" algn="tl">
                  <a:srgbClr val="000000"/>
                </a:outerShdw>
              </a:effectLst>
              <a:cs typeface="Nazanin" pitchFamily="2" charset="-78"/>
            </a:endParaRPr>
          </a:p>
        </p:txBody>
      </p:sp>
      <p:graphicFrame>
        <p:nvGraphicFramePr>
          <p:cNvPr id="8194" name="Object 8"/>
          <p:cNvGraphicFramePr>
            <a:graphicFrameLocks noChangeAspect="1"/>
          </p:cNvGraphicFramePr>
          <p:nvPr/>
        </p:nvGraphicFramePr>
        <p:xfrm>
          <a:off x="713318" y="4359275"/>
          <a:ext cx="2571749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Clip" r:id="rId4" imgW="2641474" imgH="2598524" progId="">
                  <p:embed/>
                </p:oleObj>
              </mc:Choice>
              <mc:Fallback>
                <p:oleObj name="Clip" r:id="rId4" imgW="2641474" imgH="2598524" progId="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318" y="4359275"/>
                        <a:ext cx="2571749" cy="190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6639984" y="2617788"/>
          <a:ext cx="3107267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Clip" r:id="rId6" imgW="3440317" imgH="2156988" progId="">
                  <p:embed/>
                </p:oleObj>
              </mc:Choice>
              <mc:Fallback>
                <p:oleObj name="Clip" r:id="rId6" imgW="3440317" imgH="2156988" progId="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9984" y="2617788"/>
                        <a:ext cx="3107267" cy="146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6106584" y="4618038"/>
          <a:ext cx="1828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Clip" r:id="rId8" imgW="1370579" imgH="1371940" progId="">
                  <p:embed/>
                </p:oleObj>
              </mc:Choice>
              <mc:Fallback>
                <p:oleObj name="Clip" r:id="rId8" imgW="1370579" imgH="137194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584" y="4618038"/>
                        <a:ext cx="182880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1839384" y="2665414"/>
          <a:ext cx="24384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Clip" r:id="rId10" imgW="1448371" imgH="971293" progId="">
                  <p:embed/>
                </p:oleObj>
              </mc:Choice>
              <mc:Fallback>
                <p:oleObj name="Clip" r:id="rId10" imgW="1448371" imgH="971293" progId="">
                  <p:embed/>
                  <p:pic>
                    <p:nvPicPr>
                      <p:cNvPr id="0" name="Picture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384" y="2665414"/>
                        <a:ext cx="2438400" cy="1227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Rectangl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235040"/>
              </p:ext>
            </p:extLst>
          </p:nvPr>
        </p:nvGraphicFramePr>
        <p:xfrm>
          <a:off x="236483" y="1424042"/>
          <a:ext cx="9890709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Clip" r:id="rId12" imgW="0" imgH="0" progId="">
                  <p:embed/>
                </p:oleObj>
              </mc:Choice>
              <mc:Fallback>
                <p:oleObj name="Clip" r:id="rId12" imgW="0" imgH="0" progId="">
                  <p:embed/>
                  <p:pic>
                    <p:nvPicPr>
                      <p:cNvPr id="0" name="AutoShape 14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83" y="1424042"/>
                        <a:ext cx="9890709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defRPr/>
            </a:pPr>
            <a:r>
              <a:rPr lang="fa-IR" sz="4000" b="1" dirty="0" smtClean="0">
                <a:cs typeface="Mitra" pitchFamily="2" charset="-78"/>
              </a:rPr>
              <a:t>140کيلو کالری می تواند با:</a:t>
            </a:r>
          </a:p>
          <a:p>
            <a:pPr algn="r" rtl="1" eaLnBrk="1" hangingPunct="1">
              <a:defRPr/>
            </a:pPr>
            <a:r>
              <a:rPr lang="fa-IR" sz="4800" b="1" dirty="0" smtClean="0">
                <a:cs typeface="Mitra" pitchFamily="2" charset="-78"/>
              </a:rPr>
              <a:t> 19 دقيقه دويا دوچرخه سواری</a:t>
            </a:r>
          </a:p>
          <a:p>
            <a:pPr algn="r" rtl="1" eaLnBrk="1" hangingPunct="1">
              <a:defRPr/>
            </a:pPr>
            <a:r>
              <a:rPr lang="fa-IR" sz="4800" b="1" dirty="0" smtClean="0">
                <a:cs typeface="Mitra" pitchFamily="2" charset="-78"/>
              </a:rPr>
              <a:t>21دقيقه شنا</a:t>
            </a:r>
          </a:p>
          <a:p>
            <a:pPr algn="r" rtl="1" eaLnBrk="1" hangingPunct="1">
              <a:defRPr/>
            </a:pPr>
            <a:r>
              <a:rPr lang="fa-IR" sz="4800" b="1" dirty="0" smtClean="0">
                <a:cs typeface="Mitra" pitchFamily="2" charset="-78"/>
              </a:rPr>
              <a:t> 30 دقيقه پياده روی تند</a:t>
            </a:r>
          </a:p>
          <a:p>
            <a:pPr algn="r" rtl="1" eaLnBrk="1" hangingPunct="1">
              <a:buFont typeface="Wingdings" pitchFamily="2" charset="2"/>
              <a:buNone/>
              <a:defRPr/>
            </a:pPr>
            <a:r>
              <a:rPr lang="fa-IR" sz="4800" b="1" dirty="0" smtClean="0">
                <a:cs typeface="Mitra" pitchFamily="2" charset="-78"/>
              </a:rPr>
              <a:t>   مصرف شود</a:t>
            </a:r>
            <a:endParaRPr lang="en-US" sz="4800" b="1" dirty="0" smtClean="0"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3713" y="188640"/>
            <a:ext cx="6589199" cy="1280890"/>
          </a:xfrm>
        </p:spPr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نقش پیشگیرانه تغذیه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3164" y="1469530"/>
            <a:ext cx="6591985" cy="5692837"/>
          </a:xfrm>
        </p:spPr>
        <p:txBody>
          <a:bodyPr>
            <a:noAutofit/>
          </a:bodyPr>
          <a:lstStyle/>
          <a:p>
            <a:pPr algn="r" rtl="1">
              <a:lnSpc>
                <a:spcPct val="110000"/>
              </a:lnSpc>
            </a:pPr>
            <a:r>
              <a:rPr lang="fa-IR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بیماری های قلبی، سکته ها و دیابت نوع 2 </a:t>
            </a:r>
          </a:p>
          <a:p>
            <a:pPr algn="r" rtl="1">
              <a:lnSpc>
                <a:spcPct val="110000"/>
              </a:lnSpc>
            </a:pPr>
            <a:r>
              <a:rPr lang="fa-IR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 سرطان های شایع قابل پیشگیری است از طریق:</a:t>
            </a:r>
          </a:p>
          <a:p>
            <a:pPr algn="r" rtl="1">
              <a:lnSpc>
                <a:spcPct val="110000"/>
              </a:lnSpc>
            </a:pPr>
            <a:r>
              <a:rPr lang="fa-IR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اصلاح الگوی غذایی </a:t>
            </a:r>
          </a:p>
          <a:p>
            <a:pPr algn="r" rtl="1">
              <a:lnSpc>
                <a:spcPct val="110000"/>
              </a:lnSpc>
            </a:pPr>
            <a:r>
              <a:rPr lang="fa-IR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پیشگیری</a:t>
            </a:r>
          </a:p>
          <a:p>
            <a:pPr algn="r" rtl="1">
              <a:lnSpc>
                <a:spcPct val="110000"/>
              </a:lnSpc>
            </a:pPr>
            <a:r>
              <a:rPr lang="fa-IR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افزایش تحرک بدنی</a:t>
            </a:r>
            <a:endParaRPr lang="en-GB" alt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C00000"/>
                </a:solidFill>
              </a:rPr>
              <a:t>پیامد های مصرف زیاد روغن و چربی            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/>
              <a:t>مصرف </a:t>
            </a:r>
            <a:r>
              <a:rPr lang="fa-IR" dirty="0" err="1"/>
              <a:t>بيش</a:t>
            </a:r>
            <a:r>
              <a:rPr lang="fa-IR" dirty="0"/>
              <a:t> از حد </a:t>
            </a:r>
            <a:r>
              <a:rPr lang="fa-IR" dirty="0" smtClean="0"/>
              <a:t>روغنها </a:t>
            </a:r>
            <a:r>
              <a:rPr lang="fa-IR" dirty="0"/>
              <a:t>علاوه بر </a:t>
            </a:r>
            <a:r>
              <a:rPr lang="fa-IR" dirty="0" err="1"/>
              <a:t>ايجاد</a:t>
            </a:r>
            <a:r>
              <a:rPr lang="fa-IR" dirty="0"/>
              <a:t> </a:t>
            </a:r>
            <a:r>
              <a:rPr lang="fa-IR" dirty="0" err="1" smtClean="0"/>
              <a:t>چاقي،خطر</a:t>
            </a:r>
            <a:r>
              <a:rPr lang="fa-IR" dirty="0" smtClean="0"/>
              <a:t> </a:t>
            </a:r>
            <a:r>
              <a:rPr lang="fa-IR" dirty="0"/>
              <a:t>ابتلا به </a:t>
            </a:r>
            <a:r>
              <a:rPr lang="fa-IR" dirty="0" err="1"/>
              <a:t>بيمار</a:t>
            </a:r>
            <a:r>
              <a:rPr lang="fa-IR" dirty="0"/>
              <a:t> </a:t>
            </a:r>
            <a:r>
              <a:rPr lang="fa-IR" dirty="0" err="1"/>
              <a:t>يهاي</a:t>
            </a:r>
            <a:r>
              <a:rPr lang="fa-IR" dirty="0"/>
              <a:t> قلب ي </a:t>
            </a:r>
            <a:r>
              <a:rPr lang="fa-IR" dirty="0" err="1"/>
              <a:t>عروقي</a:t>
            </a:r>
            <a:r>
              <a:rPr lang="fa-IR" dirty="0"/>
              <a:t> و </a:t>
            </a:r>
            <a:r>
              <a:rPr lang="fa-IR" dirty="0" err="1"/>
              <a:t>برخي</a:t>
            </a:r>
            <a:r>
              <a:rPr lang="fa-IR" dirty="0"/>
              <a:t> از انواع </a:t>
            </a:r>
            <a:r>
              <a:rPr lang="fa-IR" dirty="0" err="1"/>
              <a:t>سرطا</a:t>
            </a:r>
            <a:r>
              <a:rPr lang="fa-IR" dirty="0"/>
              <a:t> </a:t>
            </a:r>
            <a:r>
              <a:rPr lang="fa-IR" dirty="0" err="1"/>
              <a:t>نها</a:t>
            </a:r>
            <a:r>
              <a:rPr lang="fa-IR" dirty="0"/>
              <a:t> را </a:t>
            </a:r>
            <a:r>
              <a:rPr lang="fa-IR" dirty="0" err="1"/>
              <a:t>افزايش</a:t>
            </a:r>
            <a:r>
              <a:rPr lang="fa-IR" dirty="0"/>
              <a:t> </a:t>
            </a:r>
            <a:r>
              <a:rPr lang="fa-IR" dirty="0" err="1" smtClean="0"/>
              <a:t>ميدهد</a:t>
            </a:r>
            <a:endParaRPr lang="en-US" dirty="0" smtClean="0"/>
          </a:p>
          <a:p>
            <a:pPr algn="r" rtl="1"/>
            <a:r>
              <a:rPr lang="fa-IR" dirty="0" err="1"/>
              <a:t>براي</a:t>
            </a:r>
            <a:r>
              <a:rPr lang="fa-IR" dirty="0"/>
              <a:t> </a:t>
            </a:r>
            <a:r>
              <a:rPr lang="fa-IR" dirty="0" err="1"/>
              <a:t>پيشگيري</a:t>
            </a:r>
            <a:r>
              <a:rPr lang="fa-IR" dirty="0"/>
              <a:t> از </a:t>
            </a:r>
            <a:r>
              <a:rPr lang="fa-IR" dirty="0" err="1" smtClean="0"/>
              <a:t>بيماريهاي</a:t>
            </a:r>
            <a:r>
              <a:rPr lang="fa-IR" dirty="0"/>
              <a:t> </a:t>
            </a:r>
            <a:r>
              <a:rPr lang="fa-IR" dirty="0" err="1" smtClean="0"/>
              <a:t>قلبي</a:t>
            </a:r>
            <a:r>
              <a:rPr lang="fa-IR" dirty="0" smtClean="0"/>
              <a:t> </a:t>
            </a:r>
            <a:r>
              <a:rPr lang="fa-IR" dirty="0" err="1"/>
              <a:t>عروقي</a:t>
            </a:r>
            <a:r>
              <a:rPr lang="fa-IR" dirty="0"/>
              <a:t> و سرطانها، </a:t>
            </a:r>
            <a:r>
              <a:rPr lang="fa-IR" dirty="0" err="1"/>
              <a:t>كاهش</a:t>
            </a:r>
            <a:r>
              <a:rPr lang="fa-IR" dirty="0"/>
              <a:t> </a:t>
            </a:r>
            <a:r>
              <a:rPr lang="fa-IR" dirty="0" err="1"/>
              <a:t>دريافت</a:t>
            </a:r>
            <a:r>
              <a:rPr lang="fa-IR" dirty="0"/>
              <a:t> </a:t>
            </a:r>
            <a:r>
              <a:rPr lang="fa-IR" dirty="0" err="1"/>
              <a:t>چربي</a:t>
            </a:r>
            <a:r>
              <a:rPr lang="fa-IR" dirty="0"/>
              <a:t> اشباع </a:t>
            </a:r>
            <a:r>
              <a:rPr lang="fa-IR" dirty="0" smtClean="0"/>
              <a:t>از منابع </a:t>
            </a:r>
            <a:r>
              <a:rPr lang="fa-IR" dirty="0" err="1"/>
              <a:t>حيواني</a:t>
            </a:r>
            <a:r>
              <a:rPr lang="fa-IR" dirty="0"/>
              <a:t> </a:t>
            </a:r>
            <a:r>
              <a:rPr lang="fa-IR" dirty="0" smtClean="0"/>
              <a:t>مثل </a:t>
            </a:r>
            <a:r>
              <a:rPr lang="fa-IR" dirty="0"/>
              <a:t>گوشت قرمز و </a:t>
            </a:r>
            <a:r>
              <a:rPr lang="fa-IR" dirty="0" err="1"/>
              <a:t>لبنيات</a:t>
            </a:r>
            <a:r>
              <a:rPr lang="fa-IR" dirty="0"/>
              <a:t> </a:t>
            </a:r>
            <a:r>
              <a:rPr lang="fa-IR" dirty="0" smtClean="0"/>
              <a:t>پرچرب </a:t>
            </a:r>
            <a:r>
              <a:rPr lang="fa-IR" dirty="0" err="1" smtClean="0"/>
              <a:t>بسيار</a:t>
            </a:r>
            <a:r>
              <a:rPr lang="fa-IR" dirty="0" smtClean="0"/>
              <a:t> </a:t>
            </a:r>
            <a:r>
              <a:rPr lang="fa-IR" dirty="0"/>
              <a:t>سودمند </a:t>
            </a:r>
            <a:r>
              <a:rPr lang="fa-IR" dirty="0" smtClean="0"/>
              <a:t>است.</a:t>
            </a:r>
            <a:endParaRPr lang="fa-IR" dirty="0"/>
          </a:p>
          <a:p>
            <a:pPr algn="r" rtl="1"/>
            <a:r>
              <a:rPr lang="fa-IR" dirty="0"/>
              <a:t>جایگزین کردن </a:t>
            </a:r>
            <a:r>
              <a:rPr lang="fa-IR" dirty="0" err="1" smtClean="0"/>
              <a:t>چربیهاي</a:t>
            </a:r>
            <a:r>
              <a:rPr lang="fa-IR" dirty="0" smtClean="0"/>
              <a:t> </a:t>
            </a:r>
            <a:r>
              <a:rPr lang="fa-IR" dirty="0"/>
              <a:t>جامد حاوی اسیدهای چرب اشباع با </a:t>
            </a:r>
            <a:r>
              <a:rPr lang="fa-IR" dirty="0" smtClean="0"/>
              <a:t>روغن های مایع حاوی </a:t>
            </a:r>
            <a:r>
              <a:rPr lang="fa-IR" dirty="0"/>
              <a:t>اسیدهای چرب غیر اشباع موجب کاهش غلظت کلسترول خون </a:t>
            </a:r>
            <a:r>
              <a:rPr lang="fa-IR" dirty="0" smtClean="0"/>
              <a:t>می شود.</a:t>
            </a:r>
            <a:endParaRPr lang="fa-IR" dirty="0"/>
          </a:p>
          <a:p>
            <a:pPr algn="r" rtl="1"/>
            <a:r>
              <a:rPr lang="fa-IR" dirty="0"/>
              <a:t>از جمله </a:t>
            </a:r>
            <a:r>
              <a:rPr lang="fa-IR" dirty="0" smtClean="0"/>
              <a:t>شایعترین </a:t>
            </a:r>
            <a:r>
              <a:rPr lang="fa-IR" dirty="0"/>
              <a:t>سرطان ها در کشور ما سرطان </a:t>
            </a:r>
            <a:r>
              <a:rPr lang="fa-IR" dirty="0" smtClean="0"/>
              <a:t>پروستات </a:t>
            </a:r>
            <a:r>
              <a:rPr lang="fa-IR" dirty="0"/>
              <a:t>و </a:t>
            </a:r>
            <a:r>
              <a:rPr lang="fa-IR" dirty="0" smtClean="0"/>
              <a:t>سرطان سینه است </a:t>
            </a:r>
            <a:r>
              <a:rPr lang="fa-IR" dirty="0"/>
              <a:t>که </a:t>
            </a:r>
            <a:r>
              <a:rPr lang="fa-IR" dirty="0" smtClean="0"/>
              <a:t>ارتباط آن </a:t>
            </a:r>
            <a:r>
              <a:rPr lang="fa-IR" dirty="0"/>
              <a:t>با مصرف زیاد چربی و روغن نشان داده شده است</a:t>
            </a:r>
            <a:r>
              <a:rPr lang="fa-IR" dirty="0" smtClean="0"/>
              <a:t>.</a:t>
            </a:r>
          </a:p>
          <a:p>
            <a:pPr algn="r" rtl="1"/>
            <a:r>
              <a:rPr lang="fa-IR" dirty="0"/>
              <a:t>دریافت مواد غذایی حاوی اسید های چرب ترانس که عمده ترین آن روغن </a:t>
            </a:r>
            <a:r>
              <a:rPr lang="fa-IR" dirty="0" smtClean="0"/>
              <a:t>نباتی </a:t>
            </a:r>
            <a:r>
              <a:rPr lang="fa-IR" dirty="0" err="1" smtClean="0"/>
              <a:t>هیدروژنه</a:t>
            </a:r>
            <a:r>
              <a:rPr lang="fa-IR" dirty="0" smtClean="0"/>
              <a:t> </a:t>
            </a:r>
            <a:r>
              <a:rPr lang="fa-IR" dirty="0"/>
              <a:t>، غذاهای فرآوری شده و کیک ها و کلوچه </a:t>
            </a:r>
            <a:r>
              <a:rPr lang="fa-IR" dirty="0" err="1" smtClean="0"/>
              <a:t>هاست</a:t>
            </a:r>
            <a:r>
              <a:rPr lang="fa-IR" dirty="0" smtClean="0"/>
              <a:t> باعث </a:t>
            </a:r>
            <a:r>
              <a:rPr lang="fa-IR" dirty="0"/>
              <a:t>افزایش در غلظت </a:t>
            </a:r>
            <a:r>
              <a:rPr lang="fa-IR" dirty="0" smtClean="0"/>
              <a:t>کلسترول بد</a:t>
            </a:r>
            <a:r>
              <a:rPr lang="en-US" dirty="0" smtClean="0"/>
              <a:t> ( LDL)</a:t>
            </a:r>
            <a:r>
              <a:rPr lang="fa-IR" dirty="0" smtClean="0"/>
              <a:t>و </a:t>
            </a:r>
            <a:r>
              <a:rPr lang="fa-IR" dirty="0"/>
              <a:t>کاهش کلسترول خوب </a:t>
            </a:r>
            <a:r>
              <a:rPr lang="en-US" dirty="0" smtClean="0"/>
              <a:t> (HDL)</a:t>
            </a:r>
            <a:r>
              <a:rPr lang="fa-IR" dirty="0" smtClean="0"/>
              <a:t>می </a:t>
            </a:r>
            <a:r>
              <a:rPr lang="fa-IR" dirty="0"/>
              <a:t>شود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57" y="165781"/>
            <a:ext cx="9956800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3600" b="1" dirty="0" smtClean="0">
                <a:solidFill>
                  <a:srgbClr val="C00000"/>
                </a:solidFill>
              </a:rPr>
              <a:t>رهنمود های غذایی ایرا ن </a:t>
            </a:r>
            <a:r>
              <a:rPr lang="en-US" sz="3600" b="1" dirty="0" smtClean="0">
                <a:solidFill>
                  <a:srgbClr val="C00000"/>
                </a:solidFill>
              </a:rPr>
              <a:t>Food Based Dietary Guideline (</a:t>
            </a:r>
            <a:r>
              <a:rPr lang="en-US" sz="3600" b="1" dirty="0" err="1" smtClean="0">
                <a:solidFill>
                  <a:srgbClr val="C00000"/>
                </a:solidFill>
              </a:rPr>
              <a:t>fbdg</a:t>
            </a:r>
            <a:r>
              <a:rPr lang="en-US" sz="3600" b="1" dirty="0" smtClean="0">
                <a:solidFill>
                  <a:srgbClr val="C00000"/>
                </a:solidFill>
              </a:rPr>
              <a:t>)</a:t>
            </a:r>
            <a:r>
              <a:rPr lang="fa-IR" sz="3600" b="1" dirty="0" smtClean="0">
                <a:solidFill>
                  <a:srgbClr val="C00000"/>
                </a:solidFill>
              </a:rPr>
              <a:t>                                         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 algn="r" rtl="1"/>
            <a:r>
              <a:rPr lang="fa-I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3600" b="1" dirty="0" smtClean="0">
                <a:latin typeface="Arial" pitchFamily="34" charset="0"/>
                <a:cs typeface="Arial" pitchFamily="34" charset="0"/>
              </a:rPr>
              <a:t>رعایت تنوع ، تعادل و تناسب درانتخاب ومصرف مواد غذايي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حفظ  و کنترل وزن مطلوب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برنامه مرتب ورزشي ( مانند پياده روي تند ) وهربار به مدت 30دقیقه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افزایش فیبر دریافتی با مصرف بيشتر سبزي ها وميوه ها، حبوبات ونان هاي سبوس دار ( حداقل 5 واحد یا 400 گرم سبزی  ومیوه 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lvl="0"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مصرف  روزانه 3-2 واحد شير، ماست وپنير كم چربي ( كمتر از 1/5 درصد)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587829"/>
            <a:ext cx="9956800" cy="5886123"/>
          </a:xfrm>
        </p:spPr>
        <p:txBody>
          <a:bodyPr>
            <a:normAutofit/>
          </a:bodyPr>
          <a:lstStyle/>
          <a:p>
            <a:pPr lvl="0" algn="r" rtl="1"/>
            <a:r>
              <a:rPr lang="fa-IR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a-IR" sz="3600" b="1" dirty="0" smtClean="0">
                <a:latin typeface="Arial" pitchFamily="34" charset="0"/>
                <a:cs typeface="Arial" pitchFamily="34" charset="0"/>
              </a:rPr>
              <a:t>کاهش مصرف چربي ها وروغن ها</a:t>
            </a:r>
          </a:p>
          <a:p>
            <a:pPr lvl="0"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حذف روغن جامد و نیمه جامد </a:t>
            </a:r>
          </a:p>
          <a:p>
            <a:pPr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استفاده از گوشت هاي سفيد مثل مرغ </a:t>
            </a:r>
            <a:r>
              <a:rPr lang="fa-IR" sz="3600" b="1" dirty="0" err="1" smtClean="0">
                <a:latin typeface="Arial" pitchFamily="34" charset="0"/>
                <a:cs typeface="Arial" pitchFamily="34" charset="0"/>
              </a:rPr>
              <a:t>وماهي</a:t>
            </a:r>
            <a:r>
              <a:rPr lang="fa-IR" sz="3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 محدود کردن مصرف گوشت هاي فراوري شده مانند سوسيس وكالباس</a:t>
            </a:r>
          </a:p>
          <a:p>
            <a:pPr algn="r" rtl="1"/>
            <a:r>
              <a:rPr lang="fa-IR" sz="3600" b="1" dirty="0" smtClean="0">
                <a:latin typeface="Arial" pitchFamily="34" charset="0"/>
                <a:cs typeface="Arial" pitchFamily="34" charset="0"/>
              </a:rPr>
              <a:t>محدود کردن مصرف فست فودها ( انواع ساندویچ ها و پیتزا ، سیب زمینی سرخ کرده ، چیپس و..)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36913"/>
            <a:ext cx="10574965" cy="3535287"/>
          </a:xfrm>
        </p:spPr>
        <p:txBody>
          <a:bodyPr>
            <a:normAutofit/>
          </a:bodyPr>
          <a:lstStyle/>
          <a:p>
            <a:pPr algn="r" rtl="1"/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</a:rPr>
              <a:t> به صفر رساندن مصرف چربی های ترانس</a:t>
            </a:r>
          </a:p>
          <a:p>
            <a:pPr algn="ctr" rtl="1"/>
            <a:endParaRPr lang="fa-IR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r" rtl="1"/>
            <a:r>
              <a:rPr lang="fa-IR" sz="2800" b="1" dirty="0" smtClean="0">
                <a:solidFill>
                  <a:srgbClr val="C00000"/>
                </a:solidFill>
              </a:rPr>
              <a:t>مضرات آن:</a:t>
            </a:r>
          </a:p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افزایش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LDL , TG</a:t>
            </a:r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و کاهش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HDL</a:t>
            </a:r>
            <a:endParaRPr lang="fa-I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rtl="1"/>
            <a:r>
              <a:rPr lang="fa-IR" sz="2800" b="1" dirty="0" smtClean="0">
                <a:solidFill>
                  <a:schemeClr val="accent5">
                    <a:lumMod val="75000"/>
                  </a:schemeClr>
                </a:solidFill>
              </a:rPr>
              <a:t> نکته مهم :</a:t>
            </a:r>
          </a:p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این نوع چربی سبب افزایش خطر ابتلا به بیماری های قلبی عروقی و سرطان می شود</a:t>
            </a:r>
            <a:endParaRPr lang="fa-I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66"/>
            <a:ext cx="6096000" cy="2777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0"/>
            <a:ext cx="5664629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019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10574965" cy="4536505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 smtClean="0">
                <a:solidFill>
                  <a:srgbClr val="C00000"/>
                </a:solidFill>
              </a:rPr>
              <a:t>  در مصرف گوشت و فراورده های آن دقت کنید</a:t>
            </a:r>
          </a:p>
          <a:p>
            <a:pPr algn="r" rtl="1"/>
            <a:r>
              <a:rPr lang="fa-IR" sz="3600" dirty="0" smtClean="0">
                <a:solidFill>
                  <a:schemeClr val="tx1"/>
                </a:solidFill>
              </a:rPr>
              <a:t>مصرف گوشت قرمز فقط 2 بار در هفته زیرا: حاوی چربی اشباع می باشد در نتیجه سبب افزایش خطر بیماری قلبی و فشار خون و افزایش انواع سرطان خصوصا کولورکتال می شود...</a:t>
            </a:r>
          </a:p>
          <a:p>
            <a:pPr algn="r" rtl="1"/>
            <a:r>
              <a:rPr lang="fa-IR" sz="3600" dirty="0" smtClean="0">
                <a:solidFill>
                  <a:schemeClr val="tx1"/>
                </a:solidFill>
              </a:rPr>
              <a:t>استفاده از انواع گوشت سفید (ماهی و مرغ) توجه داشته باشید که پوست مرغ را دور ریخته و کمتر از بال استفاده کنید این کار باعث کاهش کالری دریافتی می شود...</a:t>
            </a:r>
            <a:endParaRPr lang="fa-I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2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fa-IR" sz="4400" b="1" dirty="0" smtClean="0">
                <a:latin typeface="Arial" pitchFamily="34" charset="0"/>
                <a:cs typeface="Arial" pitchFamily="34" charset="0"/>
              </a:rPr>
              <a:t>کاهش مصرف قند هاي ساده مانند قند ، شكر ، شيريني ، شكلات ، نوشابه  های گازدار وآّب ميوه هاي صنعتي</a:t>
            </a:r>
          </a:p>
          <a:p>
            <a:pPr lvl="0" algn="r" rtl="1"/>
            <a:r>
              <a:rPr lang="fa-IR" sz="4400" b="1" dirty="0" smtClean="0">
                <a:latin typeface="Arial" pitchFamily="34" charset="0"/>
                <a:cs typeface="Arial" pitchFamily="34" charset="0"/>
              </a:rPr>
              <a:t>یک قوطی نوشابه 28 گرم شکر دارد ( 2 قاشق غذاخوری یا 12 حبه قند)</a:t>
            </a:r>
            <a:endParaRPr lang="en-US" sz="4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923393" y="5108028"/>
            <a:ext cx="5912069" cy="11824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/>
              <a:t>مصرف روزانه یک قوطی نوشابه = </a:t>
            </a:r>
          </a:p>
          <a:p>
            <a:pPr algn="ctr"/>
            <a:r>
              <a:rPr lang="fa-IR" sz="2400" b="1" dirty="0" smtClean="0"/>
              <a:t>7 کیلوگرم اضافه وزن در سال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5" y="260647"/>
            <a:ext cx="10094912" cy="5383407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غذا های کنسرو شده کمتر مصرف کنید...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برای طعم دادن به غذاها از از چاشنی هایی همچون:سیر – پیاز – ادویه ها  و آبلیمو استفاده کنید..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سس کچاب کمتر مصرف کنید..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از آجیل خام استفاده کنید...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قبل از مصرف پنیر آن را با آب بشویید...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مصرف زیتون را در صورت ابتلا به فشار خون حذف کنید...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</a:rPr>
              <a:t>سعی کنید از مصرف ترشی ها و غذاهای دودی بپرهیزید... </a:t>
            </a:r>
            <a:endParaRPr lang="fa-I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4828" y="1008993"/>
            <a:ext cx="7267903" cy="2837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/>
              <a:t>با کاهش مصرف قند ، نمک </a:t>
            </a:r>
            <a:r>
              <a:rPr lang="fa-IR" sz="3200" b="1" dirty="0" err="1" smtClean="0"/>
              <a:t>وچربی</a:t>
            </a:r>
            <a:r>
              <a:rPr lang="fa-IR" sz="3200" b="1" dirty="0" smtClean="0"/>
              <a:t> به سلامت خود کمک کنیم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15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62" y="2967335"/>
            <a:ext cx="40476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a-I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به نام خدا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ardalan\My Documents\New Folder\My Pictures\54093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143757" y="1000108"/>
            <a:ext cx="3714776" cy="1285884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dirty="0" smtClean="0">
                <a:solidFill>
                  <a:schemeClr val="tx1"/>
                </a:solidFill>
              </a:rPr>
              <a:t>با تشكر</a:t>
            </a:r>
            <a:r>
              <a:rPr lang="fa-IR" sz="2800" b="1" dirty="0" smtClean="0">
                <a:solidFill>
                  <a:schemeClr val="tx1"/>
                </a:solidFill>
              </a:rPr>
              <a:t> </a:t>
            </a:r>
            <a:endParaRPr lang="fa-I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ar-SA" sz="5400" b="1" dirty="0">
                <a:solidFill>
                  <a:srgbClr val="C00000"/>
                </a:solidFill>
                <a:cs typeface="Mitra" pitchFamily="2" charset="-78"/>
              </a:rPr>
              <a:t>عوامل خطرزاي تغذيه اي</a:t>
            </a:r>
            <a:endParaRPr lang="en-US" sz="5400" b="1" dirty="0">
              <a:solidFill>
                <a:srgbClr val="C00000"/>
              </a:solidFill>
              <a:cs typeface="Mitra" pitchFamily="2" charset="-78"/>
            </a:endParaRP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524000" y="1600200"/>
          <a:ext cx="9144000" cy="4989738"/>
        </p:xfrm>
        <a:graphic>
          <a:graphicData uri="http://schemas.openxmlformats.org/drawingml/2006/table">
            <a:tbl>
              <a:tblPr/>
              <a:tblGrid>
                <a:gridCol w="1271588"/>
                <a:gridCol w="1193800"/>
                <a:gridCol w="1430337"/>
                <a:gridCol w="1193800"/>
                <a:gridCol w="1158875"/>
                <a:gridCol w="1219200"/>
                <a:gridCol w="1676400"/>
              </a:tblGrid>
              <a:tr h="8959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+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نمك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+ شيريني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_ويتامين و املاح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_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فيبر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+ الكل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+ چربي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4E02A"/>
                        </a:buClr>
                        <a:buSzPct val="205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سرطان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فشار خون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ديابت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پوكي استخوان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آترواسكلروز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چاقي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سكته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ديورتيكولوز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8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E4E02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Mitra" pitchFamily="2" charset="-78"/>
                        </a:rPr>
                        <a:t>دهان و دندان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Mitra" pitchFamily="2" charset="-78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93" name="AutoShape 104"/>
          <p:cNvSpPr>
            <a:spLocks noChangeArrowheads="1"/>
          </p:cNvSpPr>
          <p:nvPr/>
        </p:nvSpPr>
        <p:spPr bwMode="auto">
          <a:xfrm>
            <a:off x="5791200" y="5105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4" name="AutoShape 105"/>
          <p:cNvSpPr>
            <a:spLocks noChangeArrowheads="1"/>
          </p:cNvSpPr>
          <p:nvPr/>
        </p:nvSpPr>
        <p:spPr bwMode="auto">
          <a:xfrm>
            <a:off x="8305800" y="2590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5" name="AutoShape 106"/>
          <p:cNvSpPr>
            <a:spLocks noChangeArrowheads="1"/>
          </p:cNvSpPr>
          <p:nvPr/>
        </p:nvSpPr>
        <p:spPr bwMode="auto">
          <a:xfrm>
            <a:off x="4648200" y="42672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6" name="AutoShape 107"/>
          <p:cNvSpPr>
            <a:spLocks noChangeArrowheads="1"/>
          </p:cNvSpPr>
          <p:nvPr/>
        </p:nvSpPr>
        <p:spPr bwMode="auto">
          <a:xfrm>
            <a:off x="2209800" y="30480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7" name="AutoShape 108"/>
          <p:cNvSpPr>
            <a:spLocks noChangeArrowheads="1"/>
          </p:cNvSpPr>
          <p:nvPr/>
        </p:nvSpPr>
        <p:spPr bwMode="auto">
          <a:xfrm>
            <a:off x="4648200" y="2971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8" name="AutoShape 109"/>
          <p:cNvSpPr>
            <a:spLocks noChangeArrowheads="1"/>
          </p:cNvSpPr>
          <p:nvPr/>
        </p:nvSpPr>
        <p:spPr bwMode="auto">
          <a:xfrm>
            <a:off x="7010400" y="2971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99" name="AutoShape 110"/>
          <p:cNvSpPr>
            <a:spLocks noChangeArrowheads="1"/>
          </p:cNvSpPr>
          <p:nvPr/>
        </p:nvSpPr>
        <p:spPr bwMode="auto">
          <a:xfrm>
            <a:off x="2209800" y="2590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0" name="AutoShape 111"/>
          <p:cNvSpPr>
            <a:spLocks noChangeArrowheads="1"/>
          </p:cNvSpPr>
          <p:nvPr/>
        </p:nvSpPr>
        <p:spPr bwMode="auto">
          <a:xfrm>
            <a:off x="4648200" y="2590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1" name="AutoShape 112"/>
          <p:cNvSpPr>
            <a:spLocks noChangeArrowheads="1"/>
          </p:cNvSpPr>
          <p:nvPr/>
        </p:nvSpPr>
        <p:spPr bwMode="auto">
          <a:xfrm>
            <a:off x="5943600" y="2590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2" name="AutoShape 113"/>
          <p:cNvSpPr>
            <a:spLocks noChangeArrowheads="1"/>
          </p:cNvSpPr>
          <p:nvPr/>
        </p:nvSpPr>
        <p:spPr bwMode="auto">
          <a:xfrm>
            <a:off x="7010400" y="25146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3" name="AutoShape 114"/>
          <p:cNvSpPr>
            <a:spLocks noChangeArrowheads="1"/>
          </p:cNvSpPr>
          <p:nvPr/>
        </p:nvSpPr>
        <p:spPr bwMode="auto">
          <a:xfrm>
            <a:off x="4648200" y="3962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4" name="AutoShape 115"/>
          <p:cNvSpPr>
            <a:spLocks noChangeArrowheads="1"/>
          </p:cNvSpPr>
          <p:nvPr/>
        </p:nvSpPr>
        <p:spPr bwMode="auto">
          <a:xfrm>
            <a:off x="7239000" y="3962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5" name="AutoShape 116"/>
          <p:cNvSpPr>
            <a:spLocks noChangeArrowheads="1"/>
          </p:cNvSpPr>
          <p:nvPr/>
        </p:nvSpPr>
        <p:spPr bwMode="auto">
          <a:xfrm>
            <a:off x="5867400" y="3352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6" name="AutoShape 117"/>
          <p:cNvSpPr>
            <a:spLocks noChangeArrowheads="1"/>
          </p:cNvSpPr>
          <p:nvPr/>
        </p:nvSpPr>
        <p:spPr bwMode="auto">
          <a:xfrm>
            <a:off x="8305800" y="4724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7" name="AutoShape 118"/>
          <p:cNvSpPr>
            <a:spLocks noChangeArrowheads="1"/>
          </p:cNvSpPr>
          <p:nvPr/>
        </p:nvSpPr>
        <p:spPr bwMode="auto">
          <a:xfrm>
            <a:off x="8305800" y="3352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8" name="AutoShape 119"/>
          <p:cNvSpPr>
            <a:spLocks noChangeArrowheads="1"/>
          </p:cNvSpPr>
          <p:nvPr/>
        </p:nvSpPr>
        <p:spPr bwMode="auto">
          <a:xfrm>
            <a:off x="5791200" y="42672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09" name="AutoShape 120"/>
          <p:cNvSpPr>
            <a:spLocks noChangeArrowheads="1"/>
          </p:cNvSpPr>
          <p:nvPr/>
        </p:nvSpPr>
        <p:spPr bwMode="auto">
          <a:xfrm>
            <a:off x="7086600" y="42672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0" name="AutoShape 121"/>
          <p:cNvSpPr>
            <a:spLocks noChangeArrowheads="1"/>
          </p:cNvSpPr>
          <p:nvPr/>
        </p:nvSpPr>
        <p:spPr bwMode="auto">
          <a:xfrm>
            <a:off x="8382000" y="4343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1" name="AutoShape 122"/>
          <p:cNvSpPr>
            <a:spLocks noChangeArrowheads="1"/>
          </p:cNvSpPr>
          <p:nvPr/>
        </p:nvSpPr>
        <p:spPr bwMode="auto">
          <a:xfrm>
            <a:off x="7162800" y="4724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2" name="AutoShape 123"/>
          <p:cNvSpPr>
            <a:spLocks noChangeArrowheads="1"/>
          </p:cNvSpPr>
          <p:nvPr/>
        </p:nvSpPr>
        <p:spPr bwMode="auto">
          <a:xfrm>
            <a:off x="4495800" y="55626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3" name="AutoShape 124"/>
          <p:cNvSpPr>
            <a:spLocks noChangeArrowheads="1"/>
          </p:cNvSpPr>
          <p:nvPr/>
        </p:nvSpPr>
        <p:spPr bwMode="auto">
          <a:xfrm>
            <a:off x="7010400" y="5105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4" name="AutoShape 125"/>
          <p:cNvSpPr>
            <a:spLocks noChangeArrowheads="1"/>
          </p:cNvSpPr>
          <p:nvPr/>
        </p:nvSpPr>
        <p:spPr bwMode="auto">
          <a:xfrm>
            <a:off x="8305800" y="51816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5" name="AutoShape 126"/>
          <p:cNvSpPr>
            <a:spLocks noChangeArrowheads="1"/>
          </p:cNvSpPr>
          <p:nvPr/>
        </p:nvSpPr>
        <p:spPr bwMode="auto">
          <a:xfrm>
            <a:off x="5791200" y="47244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6" name="AutoShape 127"/>
          <p:cNvSpPr>
            <a:spLocks noChangeArrowheads="1"/>
          </p:cNvSpPr>
          <p:nvPr/>
        </p:nvSpPr>
        <p:spPr bwMode="auto">
          <a:xfrm>
            <a:off x="8305800" y="2971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7" name="AutoShape 128"/>
          <p:cNvSpPr>
            <a:spLocks noChangeArrowheads="1"/>
          </p:cNvSpPr>
          <p:nvPr/>
        </p:nvSpPr>
        <p:spPr bwMode="auto">
          <a:xfrm>
            <a:off x="5943600" y="55626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8" name="AutoShape 129"/>
          <p:cNvSpPr>
            <a:spLocks noChangeArrowheads="1"/>
          </p:cNvSpPr>
          <p:nvPr/>
        </p:nvSpPr>
        <p:spPr bwMode="auto">
          <a:xfrm>
            <a:off x="8305800" y="55626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19" name="AutoShape 130"/>
          <p:cNvSpPr>
            <a:spLocks noChangeArrowheads="1"/>
          </p:cNvSpPr>
          <p:nvPr/>
        </p:nvSpPr>
        <p:spPr bwMode="auto">
          <a:xfrm>
            <a:off x="3200400" y="6019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20" name="AutoShape 131"/>
          <p:cNvSpPr>
            <a:spLocks noChangeArrowheads="1"/>
          </p:cNvSpPr>
          <p:nvPr/>
        </p:nvSpPr>
        <p:spPr bwMode="auto">
          <a:xfrm>
            <a:off x="4572000" y="60198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21" name="AutoShape 132"/>
          <p:cNvSpPr>
            <a:spLocks noChangeArrowheads="1"/>
          </p:cNvSpPr>
          <p:nvPr/>
        </p:nvSpPr>
        <p:spPr bwMode="auto">
          <a:xfrm>
            <a:off x="3352800" y="4648200"/>
            <a:ext cx="4572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722" name="Line 133"/>
          <p:cNvSpPr>
            <a:spLocks noChangeShapeType="1"/>
          </p:cNvSpPr>
          <p:nvPr/>
        </p:nvSpPr>
        <p:spPr bwMode="auto">
          <a:xfrm flipV="1">
            <a:off x="1752600" y="1905000"/>
            <a:ext cx="0" cy="381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3" name="Line 134"/>
          <p:cNvSpPr>
            <a:spLocks noChangeShapeType="1"/>
          </p:cNvSpPr>
          <p:nvPr/>
        </p:nvSpPr>
        <p:spPr bwMode="auto">
          <a:xfrm flipV="1">
            <a:off x="2895600" y="1905000"/>
            <a:ext cx="0" cy="381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4" name="Line 135"/>
          <p:cNvSpPr>
            <a:spLocks noChangeShapeType="1"/>
          </p:cNvSpPr>
          <p:nvPr/>
        </p:nvSpPr>
        <p:spPr bwMode="auto">
          <a:xfrm>
            <a:off x="4114800" y="1935217"/>
            <a:ext cx="0" cy="45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5" name="Line 136"/>
          <p:cNvSpPr>
            <a:spLocks noChangeShapeType="1"/>
          </p:cNvSpPr>
          <p:nvPr/>
        </p:nvSpPr>
        <p:spPr bwMode="auto">
          <a:xfrm flipV="1">
            <a:off x="6781800" y="1905000"/>
            <a:ext cx="0" cy="381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6" name="Line 137"/>
          <p:cNvSpPr>
            <a:spLocks noChangeShapeType="1"/>
          </p:cNvSpPr>
          <p:nvPr/>
        </p:nvSpPr>
        <p:spPr bwMode="auto">
          <a:xfrm flipV="1">
            <a:off x="7924800" y="1905000"/>
            <a:ext cx="0" cy="38100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7" name="Line 138"/>
          <p:cNvSpPr>
            <a:spLocks noChangeShapeType="1"/>
          </p:cNvSpPr>
          <p:nvPr/>
        </p:nvSpPr>
        <p:spPr bwMode="auto">
          <a:xfrm>
            <a:off x="5638800" y="1905000"/>
            <a:ext cx="0" cy="457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Premature deaths from NCDs</a:t>
            </a:r>
          </a:p>
        </p:txBody>
      </p:sp>
      <p:pic>
        <p:nvPicPr>
          <p:cNvPr id="8195" name="Picture 2" descr="I:\UnitData\SUR\GHO\2_Read more_Mortality_morbidity graphs\NCD_PrematureDeat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930592"/>
            <a:ext cx="4728633" cy="36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 txBox="1">
            <a:spLocks noChangeArrowheads="1"/>
          </p:cNvSpPr>
          <p:nvPr/>
        </p:nvSpPr>
        <p:spPr bwMode="auto">
          <a:xfrm>
            <a:off x="6224413" y="1787526"/>
            <a:ext cx="4230511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US" sz="2500" dirty="0">
                <a:solidFill>
                  <a:srgbClr val="000066"/>
                </a:solidFill>
                <a:latin typeface="Arial" charset="0"/>
              </a:rPr>
              <a:t>44% of all NCD deaths occur </a:t>
            </a:r>
            <a:r>
              <a:rPr lang="en-US" sz="2500" b="1" dirty="0">
                <a:solidFill>
                  <a:srgbClr val="000066"/>
                </a:solidFill>
                <a:latin typeface="Arial" charset="0"/>
              </a:rPr>
              <a:t>before the age of 70; 11.8 M people </a:t>
            </a:r>
            <a:endParaRPr lang="en-US" sz="2500" dirty="0">
              <a:solidFill>
                <a:srgbClr val="000066"/>
              </a:solidFill>
              <a:latin typeface="Arial" charset="0"/>
            </a:endParaRPr>
          </a:p>
          <a:p>
            <a:pPr algn="l" rtl="0">
              <a:lnSpc>
                <a:spcPct val="90000"/>
              </a:lnSpc>
              <a:spcBef>
                <a:spcPct val="80000"/>
              </a:spcBef>
              <a:buClr>
                <a:srgbClr val="1E7FB8"/>
              </a:buClr>
              <a:buFont typeface="Wingdings" pitchFamily="2" charset="2"/>
              <a:buChar char="l"/>
            </a:pPr>
            <a:r>
              <a:rPr lang="en-US" sz="2500" dirty="0">
                <a:solidFill>
                  <a:srgbClr val="000066"/>
                </a:solidFill>
                <a:latin typeface="Arial" charset="0"/>
              </a:rPr>
              <a:t>A higher proportion (</a:t>
            </a:r>
            <a:r>
              <a:rPr lang="en-US" sz="2500" b="1" dirty="0">
                <a:solidFill>
                  <a:srgbClr val="000066"/>
                </a:solidFill>
                <a:latin typeface="Arial" charset="0"/>
              </a:rPr>
              <a:t>48%</a:t>
            </a:r>
            <a:r>
              <a:rPr lang="en-US" sz="2500" dirty="0">
                <a:solidFill>
                  <a:srgbClr val="000066"/>
                </a:solidFill>
                <a:latin typeface="Arial" charset="0"/>
              </a:rPr>
              <a:t>) of all NCD deaths are estimated to occur in people under the age of 70 </a:t>
            </a:r>
            <a:r>
              <a:rPr lang="en-US" sz="2500" b="1" dirty="0">
                <a:solidFill>
                  <a:srgbClr val="000066"/>
                </a:solidFill>
                <a:latin typeface="Arial" charset="0"/>
              </a:rPr>
              <a:t>in low- and middle income countries</a:t>
            </a:r>
            <a:r>
              <a:rPr lang="en-US" sz="2500" dirty="0">
                <a:solidFill>
                  <a:srgbClr val="000066"/>
                </a:solidFill>
                <a:latin typeface="Arial" charset="0"/>
              </a:rPr>
              <a:t>, compared with </a:t>
            </a:r>
            <a:r>
              <a:rPr lang="en-US" sz="2500" b="1" dirty="0">
                <a:solidFill>
                  <a:srgbClr val="000066"/>
                </a:solidFill>
                <a:latin typeface="Arial" charset="0"/>
              </a:rPr>
              <a:t>26% in high income countries</a:t>
            </a:r>
            <a:endParaRPr lang="en-GB" sz="2500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82788" y="762794"/>
            <a:ext cx="8226425" cy="5332413"/>
          </a:xfrm>
          <a:prstGeom prst="rect">
            <a:avLst/>
          </a:prstGeom>
          <a:solidFill>
            <a:srgbClr val="9999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endParaRPr lang="en-GB" altLang="en-US" sz="2400">
              <a:solidFill>
                <a:prstClr val="black"/>
              </a:solidFill>
              <a:latin typeface="Times" panose="02020603050405020304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81247" y="2509413"/>
            <a:ext cx="7429504" cy="2787652"/>
            <a:chOff x="543" y="1414"/>
            <a:chExt cx="4680" cy="1756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64" y="2649"/>
              <a:ext cx="1049" cy="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766" y="2648"/>
              <a:ext cx="1049" cy="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65" y="2648"/>
              <a:ext cx="1049" cy="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67" y="2648"/>
              <a:ext cx="1049" cy="5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420"/>
              <a:ext cx="1048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" y="1420"/>
              <a:ext cx="1048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1420"/>
              <a:ext cx="1048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" y="1420"/>
              <a:ext cx="1048" cy="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63" y="1420"/>
              <a:ext cx="1043" cy="1735"/>
            </a:xfrm>
            <a:prstGeom prst="rect">
              <a:avLst/>
            </a:prstGeom>
            <a:noFill/>
            <a:ln w="6350">
              <a:solidFill>
                <a:srgbClr val="2E2E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766" y="1414"/>
              <a:ext cx="1043" cy="1735"/>
            </a:xfrm>
            <a:prstGeom prst="rect">
              <a:avLst/>
            </a:prstGeom>
            <a:noFill/>
            <a:ln w="6350">
              <a:solidFill>
                <a:srgbClr val="2E2E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963" y="1414"/>
              <a:ext cx="1043" cy="1735"/>
            </a:xfrm>
            <a:prstGeom prst="rect">
              <a:avLst/>
            </a:prstGeom>
            <a:noFill/>
            <a:ln w="6350">
              <a:solidFill>
                <a:srgbClr val="2E2E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167" y="1420"/>
              <a:ext cx="1043" cy="1735"/>
            </a:xfrm>
            <a:prstGeom prst="rect">
              <a:avLst/>
            </a:prstGeom>
            <a:noFill/>
            <a:ln w="6350">
              <a:solidFill>
                <a:srgbClr val="2E2E2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ru-RU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543" y="2913"/>
              <a:ext cx="108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n-US" altLang="en-US" sz="1600" b="1" dirty="0">
                  <a:solidFill>
                    <a:srgbClr val="FFFFFF"/>
                  </a:solidFill>
                </a:rPr>
                <a:t>Cardiovascular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1659" y="2888"/>
              <a:ext cx="1251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400"/>
                </a:lnSpc>
              </a:pPr>
              <a:r>
                <a:rPr lang="en-US" altLang="en-US" sz="1200" b="1">
                  <a:solidFill>
                    <a:srgbClr val="FFFFFF"/>
                  </a:solidFill>
                </a:rPr>
                <a:t>Chronic Respiratory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en-US" sz="1200" b="1">
                  <a:solidFill>
                    <a:srgbClr val="FFFFFF"/>
                  </a:solidFill>
                </a:rPr>
                <a:t>Disease</a:t>
              </a: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916" y="2915"/>
              <a:ext cx="114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n-US" altLang="en-US" sz="1600" b="1" dirty="0">
                  <a:solidFill>
                    <a:srgbClr val="FFFFFF"/>
                  </a:solidFill>
                </a:rPr>
                <a:t>Type 2 Diabetes</a:t>
              </a: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142" y="2921"/>
              <a:ext cx="108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ts val="1900"/>
                </a:lnSpc>
              </a:pPr>
              <a:r>
                <a:rPr lang="en-US" altLang="en-US" sz="1600" b="1">
                  <a:solidFill>
                    <a:srgbClr val="FFFFFF"/>
                  </a:solidFill>
                </a:rPr>
                <a:t>Cancer</a:t>
              </a:r>
            </a:p>
          </p:txBody>
        </p:sp>
      </p:grp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794003" y="711128"/>
            <a:ext cx="63690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3300"/>
              </a:lnSpc>
            </a:pPr>
            <a:r>
              <a:rPr lang="da-DK" altLang="en-US" sz="2100" b="1" dirty="0">
                <a:solidFill>
                  <a:srgbClr val="333333"/>
                </a:solidFill>
              </a:rPr>
              <a:t> </a:t>
            </a:r>
            <a:r>
              <a:rPr lang="da-DK" altLang="en-US" sz="2800" b="1" dirty="0">
                <a:solidFill>
                  <a:srgbClr val="A53010"/>
                </a:solidFill>
                <a:latin typeface="Times New Roman" panose="02020603050405020304" pitchFamily="18" charset="0"/>
              </a:rPr>
              <a:t>Chronic Diseases result in</a:t>
            </a:r>
            <a:r>
              <a:rPr lang="da-DK" altLang="en-US" sz="2800" b="1" dirty="0">
                <a:solidFill>
                  <a:srgbClr val="A53010"/>
                </a:solidFill>
              </a:rPr>
              <a:t>       </a:t>
            </a:r>
          </a:p>
          <a:p>
            <a:pPr algn="ctr">
              <a:lnSpc>
                <a:spcPts val="3300"/>
              </a:lnSpc>
            </a:pPr>
            <a:r>
              <a:rPr lang="da-DK" altLang="en-US" sz="2800" b="1" dirty="0">
                <a:solidFill>
                  <a:srgbClr val="A53010"/>
                </a:solidFill>
                <a:latin typeface="Times New Roman" panose="02020603050405020304" pitchFamily="18" charset="0"/>
              </a:rPr>
              <a:t> percent of deaths</a:t>
            </a:r>
            <a:endParaRPr lang="en-US" altLang="en-US" sz="2100" b="1" dirty="0">
              <a:solidFill>
                <a:srgbClr val="A5301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3431705" y="867571"/>
            <a:ext cx="403225" cy="403225"/>
          </a:xfrm>
          <a:prstGeom prst="ellipse">
            <a:avLst/>
          </a:prstGeom>
          <a:solidFill>
            <a:srgbClr val="FF5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4068765" y="1300640"/>
            <a:ext cx="403225" cy="403225"/>
          </a:xfrm>
          <a:prstGeom prst="ellipse">
            <a:avLst/>
          </a:prstGeom>
          <a:solidFill>
            <a:srgbClr val="FF51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prstClr val="white"/>
                </a:solidFill>
              </a:rPr>
              <a:t>52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454272" y="4889077"/>
            <a:ext cx="1716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900"/>
              </a:lnSpc>
            </a:pPr>
            <a:r>
              <a:rPr lang="en-US" altLang="en-US" sz="1600" b="1" dirty="0">
                <a:solidFill>
                  <a:prstClr val="black"/>
                </a:solidFill>
              </a:rPr>
              <a:t>Cardiovascular</a:t>
            </a: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270083" y="4881618"/>
            <a:ext cx="19859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en-US" altLang="en-US" sz="1200" b="1" dirty="0">
                <a:solidFill>
                  <a:prstClr val="black"/>
                </a:solidFill>
              </a:rPr>
              <a:t>Chronic Respiratory</a:t>
            </a:r>
          </a:p>
          <a:p>
            <a:pPr algn="ctr">
              <a:lnSpc>
                <a:spcPts val="1400"/>
              </a:lnSpc>
            </a:pPr>
            <a:r>
              <a:rPr lang="en-US" altLang="en-US" sz="1200" b="1" dirty="0">
                <a:solidFill>
                  <a:prstClr val="black"/>
                </a:solidFill>
              </a:rPr>
              <a:t>Disease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187501" y="4837161"/>
            <a:ext cx="1811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900"/>
              </a:lnSpc>
            </a:pPr>
            <a:r>
              <a:rPr lang="en-US" altLang="en-US" sz="1600" b="1" dirty="0">
                <a:solidFill>
                  <a:prstClr val="black"/>
                </a:solidFill>
              </a:rPr>
              <a:t>Type 2 Diabetes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8104703" y="4881618"/>
            <a:ext cx="171608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900"/>
              </a:lnSpc>
            </a:pPr>
            <a:r>
              <a:rPr lang="en-US" altLang="en-US" sz="1600" b="1" dirty="0">
                <a:solidFill>
                  <a:prstClr val="black"/>
                </a:solidFill>
              </a:rPr>
              <a:t>Cancer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2794003" y="1630804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EMR Adult Population</a:t>
            </a:r>
          </a:p>
        </p:txBody>
      </p:sp>
    </p:spTree>
    <p:extLst>
      <p:ext uri="{BB962C8B-B14F-4D97-AF65-F5344CB8AC3E}">
        <p14:creationId xmlns:p14="http://schemas.microsoft.com/office/powerpoint/2010/main" val="17891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191" y="0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عوامل </a:t>
            </a: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خطر بيماري‏هاي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غيرواگير در سال 1390 </a:t>
            </a:r>
            <a:b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و تعداد مرگ منتسب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91572" y="1177123"/>
          <a:ext cx="9962864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0716"/>
                <a:gridCol w="2490716"/>
                <a:gridCol w="2490716"/>
                <a:gridCol w="2490716"/>
              </a:tblGrid>
              <a:tr h="68070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مرگ منتسب 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جمعیت مبتلا </a:t>
                      </a:r>
                    </a:p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میلیون 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شیوع</a:t>
                      </a:r>
                    </a:p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%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عامل خطر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6803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47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88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تغذیه ناسالم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19100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18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33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کم تحرکی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34000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15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28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کلسترول بالا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86500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19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فشار خون بالا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55100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9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17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چاقی  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34000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7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14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اختلال قند خون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11000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5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سیگاری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643086" y="3526971"/>
            <a:ext cx="5370285" cy="181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از 7 عامل خطر بیماری های غیرواگیر 5 عامل تغذیه ای </a:t>
            </a:r>
            <a:r>
              <a:rPr lang="fa-IR" sz="2800" b="1" dirty="0" smtClean="0"/>
              <a:t>است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38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8124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مقایسه متوسط مصرف با سبد مطلوب غذایی</a:t>
            </a:r>
            <a:endParaRPr lang="en-US" sz="32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77690" y="1497724"/>
          <a:ext cx="859631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/>
                <a:gridCol w="2149078"/>
                <a:gridCol w="2149078"/>
                <a:gridCol w="21490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اختلاف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مقدار توصیه شده در سبد مطلوب</a:t>
                      </a:r>
                    </a:p>
                    <a:p>
                      <a:pPr algn="ctr"/>
                      <a:r>
                        <a:rPr lang="fa-IR" dirty="0" smtClean="0"/>
                        <a:t>(گرم /روز)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میانگین </a:t>
                      </a:r>
                      <a:r>
                        <a:rPr lang="fa-IR" baseline="0" dirty="0" smtClean="0"/>
                        <a:t> مصرف </a:t>
                      </a:r>
                    </a:p>
                    <a:p>
                      <a:pPr algn="ctr"/>
                      <a:r>
                        <a:rPr lang="fa-IR" baseline="0" dirty="0" smtClean="0"/>
                        <a:t>(گرم / روز)</a:t>
                      </a:r>
                      <a:endParaRPr lang="en-US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11+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35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46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روغن</a:t>
                      </a:r>
                      <a:endParaRPr lang="en-US" sz="2800" b="1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26+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40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66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قند </a:t>
                      </a:r>
                      <a:r>
                        <a:rPr lang="fa-IR" sz="2800" b="1" dirty="0" err="1" smtClean="0"/>
                        <a:t>وشکر</a:t>
                      </a:r>
                      <a:endParaRPr lang="en-US" sz="2800" b="1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68-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280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212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میوه</a:t>
                      </a:r>
                      <a:endParaRPr lang="en-US" sz="2800" b="1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72-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300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228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سبزی</a:t>
                      </a:r>
                      <a:endParaRPr lang="en-US" sz="2800" b="1" dirty="0"/>
                    </a:p>
                  </a:txBody>
                  <a:tcPr marL="74751" marR="74751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60-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250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190</a:t>
                      </a:r>
                      <a:endParaRPr lang="en-US" sz="2800" b="1" dirty="0"/>
                    </a:p>
                  </a:txBody>
                  <a:tcPr marL="74751" marR="747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شیر </a:t>
                      </a:r>
                      <a:r>
                        <a:rPr lang="fa-IR" sz="2800" b="1" dirty="0" err="1" smtClean="0"/>
                        <a:t>ولبنیات</a:t>
                      </a:r>
                      <a:endParaRPr lang="en-US" sz="2800" b="1" dirty="0"/>
                    </a:p>
                  </a:txBody>
                  <a:tcPr marL="74751" marR="7475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380960" y="1150882"/>
          <a:ext cx="10244999" cy="449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9884980" y="1072055"/>
            <a:ext cx="236482" cy="1450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84124" y="5502166"/>
            <a:ext cx="3641835" cy="96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/>
              <a:t>چربی خون بالا : 23%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6840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A47D7-196E-41A6-920B-0C5FB90CCDA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9359686-296C-4FFF-A241-82FD19027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6D8B13-C0E5-42E2-AEC6-65E330E633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947</TotalTime>
  <Words>2161</Words>
  <Application>Microsoft Office PowerPoint</Application>
  <PresentationFormat>Custom</PresentationFormat>
  <Paragraphs>304</Paragraphs>
  <Slides>38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Oriel</vt:lpstr>
      <vt:lpstr>Clip</vt:lpstr>
      <vt:lpstr>Worksheet</vt:lpstr>
      <vt:lpstr>PowerPoint Presentation</vt:lpstr>
      <vt:lpstr>وضعیت الگوی غذایی ایرانیان و راهکار های اصلاح ان</vt:lpstr>
      <vt:lpstr>نقش پیشگیرانه تغذیه</vt:lpstr>
      <vt:lpstr>عوامل خطرزاي تغذيه اي</vt:lpstr>
      <vt:lpstr>Premature deaths from NCDs</vt:lpstr>
      <vt:lpstr>PowerPoint Presentation</vt:lpstr>
      <vt:lpstr>عوامل خطر بيماري‏هاي غيرواگير در سال 1390  و تعداد مرگ منتسب</vt:lpstr>
      <vt:lpstr>مقایسه متوسط مصرف با سبد مطلوب غذایی</vt:lpstr>
      <vt:lpstr>PowerPoint Presentation</vt:lpstr>
      <vt:lpstr>PowerPoint Presentation</vt:lpstr>
      <vt:lpstr> شیوع فشار خون بالا</vt:lpstr>
      <vt:lpstr>PowerPoint Presentation</vt:lpstr>
      <vt:lpstr>PowerPoint Presentation</vt:lpstr>
      <vt:lpstr>BP, CHD risk and number of deaths</vt:lpstr>
      <vt:lpstr>PowerPoint Presentation</vt:lpstr>
      <vt:lpstr>PowerPoint Presentation</vt:lpstr>
      <vt:lpstr>PowerPoint Presentation</vt:lpstr>
      <vt:lpstr>PowerPoint Presentation</vt:lpstr>
      <vt:lpstr>اقدامات دیگر:</vt:lpstr>
      <vt:lpstr>مقدار توصیه شده نمک </vt:lpstr>
      <vt:lpstr>مقدار نمک در برخی مواد غذایی</vt:lpstr>
      <vt:lpstr>PowerPoint Presentation</vt:lpstr>
      <vt:lpstr>پوكي استخوان</vt:lpstr>
      <vt:lpstr>PowerPoint Presentation</vt:lpstr>
      <vt:lpstr>PowerPoint Presentation</vt:lpstr>
      <vt:lpstr>پیامد های مصرف زیاد قند وشکر</vt:lpstr>
      <vt:lpstr>قند وشکر وسرطان                                  </vt:lpstr>
      <vt:lpstr>PowerPoint Presentation</vt:lpstr>
      <vt:lpstr>PowerPoint Presentation</vt:lpstr>
      <vt:lpstr>پیامد های مصرف زیاد روغن و چربی               </vt:lpstr>
      <vt:lpstr>رهنمود های غذایی ایرا ن Food Based Dietary Guideline (fbdg)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Health.gov.ir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عبدالهي خانم دكتر زهرا</dc:creator>
  <cp:lastModifiedBy>MFT</cp:lastModifiedBy>
  <cp:revision>102</cp:revision>
  <dcterms:created xsi:type="dcterms:W3CDTF">2014-12-14T17:08:14Z</dcterms:created>
  <dcterms:modified xsi:type="dcterms:W3CDTF">2016-01-16T05:35:11Z</dcterms:modified>
</cp:coreProperties>
</file>