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9"/>
  </p:notesMasterIdLst>
  <p:sldIdLst>
    <p:sldId id="256" r:id="rId2"/>
    <p:sldId id="275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709" autoAdjust="0"/>
  </p:normalViewPr>
  <p:slideViewPr>
    <p:cSldViewPr>
      <p:cViewPr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F795EFD-6085-4E3E-9297-4632833938EC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500DE8E-22D8-45EF-89CB-0E2D72BC6C7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809343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0DE8E-22D8-45EF-89CB-0E2D72BC6C77}" type="slidenum">
              <a:rPr lang="fa-IR" smtClean="0"/>
              <a:pPr/>
              <a:t>7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27D577-CE79-43D0-9D6B-44CFFB8742F0}" type="datetimeFigureOut">
              <a:rPr lang="fa-IR" smtClean="0"/>
              <a:pPr/>
              <a:t>1435/02/22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BE5395-D7E0-484C-B791-3731C6C21607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59_bi_20100530_11677748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402133"/>
            <a:ext cx="6120680" cy="428447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23529" y="0"/>
          <a:ext cx="8208911" cy="6386266"/>
        </p:xfrm>
        <a:graphic>
          <a:graphicData uri="http://schemas.openxmlformats.org/drawingml/2006/table">
            <a:tbl>
              <a:tblPr rtl="1"/>
              <a:tblGrid>
                <a:gridCol w="639996"/>
                <a:gridCol w="607522"/>
                <a:gridCol w="1341644"/>
                <a:gridCol w="1522717"/>
                <a:gridCol w="896592"/>
                <a:gridCol w="179980"/>
                <a:gridCol w="716612"/>
                <a:gridCol w="395154"/>
                <a:gridCol w="431652"/>
                <a:gridCol w="179980"/>
                <a:gridCol w="432354"/>
                <a:gridCol w="432354"/>
                <a:gridCol w="432354"/>
              </a:tblGrid>
              <a:tr h="49404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B Zar"/>
                        </a:rPr>
                        <a:t>   re9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02709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1184">
                <a:tc rowSpan="8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توسعه و بهبود زیر ساخت های پژوهشی، فنّاوری و نوآوری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Arial"/>
                          <a:ea typeface="Calibri"/>
                          <a:cs typeface="B Zar"/>
                        </a:rPr>
                        <a:t>ارتقاء زیر ساخت های فناوری اطلاعات و تسهیل دسترسی به آن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ایجاد ساختمان مخصوص فناوری با ملاحطات خاص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ساختمان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10%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50%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40%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بوشش کامل دانشگاه(شبکه وایرلس وکابلی)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Calibri"/>
                          <a:ea typeface="Calibri"/>
                          <a:cs typeface="B Zar"/>
                        </a:rPr>
                        <a:t>وابسته</a:t>
                      </a:r>
                      <a:r>
                        <a:rPr lang="fa-IR" sz="1400" baseline="0" dirty="0" smtClean="0">
                          <a:latin typeface="Calibri"/>
                          <a:ea typeface="Calibri"/>
                          <a:cs typeface="B Zar"/>
                        </a:rPr>
                        <a:t> </a:t>
                      </a:r>
                      <a:r>
                        <a:rPr lang="fa-IR" sz="1400" smtClean="0">
                          <a:latin typeface="Calibri"/>
                          <a:ea typeface="Calibri"/>
                          <a:cs typeface="B Zar"/>
                        </a:rPr>
                        <a:t>به گسترش دانشگاه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پوشش کامل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10%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30%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30%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30%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ایجاد ساختمان کارگاه و کامبیوتر برای هر دانشکده(عادی و تحصیلات تکمیلی)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100% 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پوشش </a:t>
                      </a:r>
                      <a:r>
                        <a:rPr lang="en-US" sz="1400">
                          <a:latin typeface="Calibri"/>
                          <a:ea typeface="Calibri"/>
                          <a:cs typeface="B Zar"/>
                        </a:rPr>
                        <a:t>ICT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خرید دستگاهای جدید برای دانشجویان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به ازای هر 100 دانشجو 100 دستگاه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4807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وابسته به گسترش دانشگاه براسا روابط داده شده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یک ساختمان کامل با طراحی یک شرکت مانند هشتاک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وابسته به گسترش دانشگاه براسا روابط داده شده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مدیریت فناوری </a:t>
                      </a:r>
                      <a:r>
                        <a:rPr lang="fa-IR" sz="140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طراح برنامه-آموزش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0899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مدیریت 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482" marR="184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563" y="332655"/>
          <a:ext cx="7992885" cy="5760641"/>
        </p:xfrm>
        <a:graphic>
          <a:graphicData uri="http://schemas.openxmlformats.org/drawingml/2006/table">
            <a:tbl>
              <a:tblPr rtl="1"/>
              <a:tblGrid>
                <a:gridCol w="922830"/>
                <a:gridCol w="828226"/>
                <a:gridCol w="2302173"/>
                <a:gridCol w="606190"/>
                <a:gridCol w="461986"/>
                <a:gridCol w="583903"/>
                <a:gridCol w="115313"/>
                <a:gridCol w="331246"/>
                <a:gridCol w="430899"/>
                <a:gridCol w="115313"/>
                <a:gridCol w="431602"/>
                <a:gridCol w="431602"/>
                <a:gridCol w="431602"/>
              </a:tblGrid>
              <a:tr h="400199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 re10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015422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08253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98892">
                <a:tc rowSpan="5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توسعه و بهبود زیر ساخت های پژوهشی، 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فنّاوری و نوآوری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Times New Roman"/>
                          <a:cs typeface="B Zar"/>
                        </a:rPr>
                        <a:t>اصلاح فرآیند های تهیه ، تصویب ، اجرا و نظارت بر نشریات و طرح های پژوهشی</a:t>
                      </a:r>
                      <a:endParaRPr lang="en-US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8714" marR="487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کاهش بوروکراسی اداری در فرایندهای تصویب و اجرای طرح های پژوهشی و نشریات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اصلاح آیین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5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8374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734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مدیریت پژوهش و فناوری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4614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14" marR="4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560" y="908720"/>
          <a:ext cx="8136901" cy="5726778"/>
        </p:xfrm>
        <a:graphic>
          <a:graphicData uri="http://schemas.openxmlformats.org/drawingml/2006/table">
            <a:tbl>
              <a:tblPr rtl="1"/>
              <a:tblGrid>
                <a:gridCol w="759871"/>
                <a:gridCol w="739791"/>
                <a:gridCol w="1841107"/>
                <a:gridCol w="965921"/>
                <a:gridCol w="123693"/>
                <a:gridCol w="813877"/>
                <a:gridCol w="123693"/>
                <a:gridCol w="813877"/>
                <a:gridCol w="271930"/>
                <a:gridCol w="389385"/>
                <a:gridCol w="123693"/>
                <a:gridCol w="390021"/>
                <a:gridCol w="390021"/>
                <a:gridCol w="390021"/>
              </a:tblGrid>
              <a:tr h="29275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 re11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60807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5298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 dirty="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 dirty="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00573">
                <a:tc rowSpan="7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توسعه و افزایش  تولیدات علمی،ارتباط با صنعت،نشریات و قطب علمی در حوزه پژوهش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ارتقاي همكاري با صنعت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تدوین برنامه افزايش كارآمدي دفتر ارتباط با صنعت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برنامه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5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37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ارتباط و تعامل گسترده و نهادينه شده با سازمان هاي دولتي و خصوصي به منظور رفع نيازها 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تفاهم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5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6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سازماندهي قرار دادهاي صنعتي با اتكا به نقاط قوت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قرارداد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500" dirty="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18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47498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جذب یک نیروی کارشناسی ارشد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9275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 کار آفرینی و ارتباط با صنعت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9275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979" marR="2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8798101"/>
              </p:ext>
            </p:extLst>
          </p:nvPr>
        </p:nvGraphicFramePr>
        <p:xfrm>
          <a:off x="539552" y="836712"/>
          <a:ext cx="8136904" cy="5792692"/>
        </p:xfrm>
        <a:graphic>
          <a:graphicData uri="http://schemas.openxmlformats.org/drawingml/2006/table">
            <a:tbl>
              <a:tblPr rtl="1"/>
              <a:tblGrid>
                <a:gridCol w="843503"/>
                <a:gridCol w="608778"/>
                <a:gridCol w="2625793"/>
                <a:gridCol w="506939"/>
                <a:gridCol w="657931"/>
                <a:gridCol w="363633"/>
                <a:gridCol w="134588"/>
                <a:gridCol w="515089"/>
                <a:gridCol w="322346"/>
                <a:gridCol w="134588"/>
                <a:gridCol w="474572"/>
                <a:gridCol w="474572"/>
                <a:gridCol w="474572"/>
              </a:tblGrid>
              <a:tr h="368416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B Zar"/>
                        </a:rPr>
                        <a:t>   </a:t>
                      </a: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: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B Zar"/>
                        </a:rPr>
                        <a:t>   re12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73538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14552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 dirty="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96019">
                <a:tc rowSpan="7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توسعه و افزایش  تولیدات علمی،ارتباط با صنعت،نشریات و قطب علمی در حوزه پژوهش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اصلاح وبهبود شیوه های تشویق و تریب تولیدات علمی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افزایش حق‌التشويق مقالات پژوهشی با نمایه های معتبر علمی با ارجاع بالا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630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حق التشویق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140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160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01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تسهیل در فرایند چاپ کتب اعضای هیات علمی در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کتاب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61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تنظیم تفاهم نامه بین دانشگاه و ناشران معتبر در چاپ کتب اعضای هیات علمی دانشگاه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تفاهم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80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4038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10 میلیارد ریال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1353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مدیریت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378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129" marR="41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2" y="404664"/>
          <a:ext cx="8064898" cy="5832647"/>
        </p:xfrm>
        <a:graphic>
          <a:graphicData uri="http://schemas.openxmlformats.org/drawingml/2006/table">
            <a:tbl>
              <a:tblPr rtl="1"/>
              <a:tblGrid>
                <a:gridCol w="731762"/>
                <a:gridCol w="726582"/>
                <a:gridCol w="2318566"/>
                <a:gridCol w="671656"/>
                <a:gridCol w="131450"/>
                <a:gridCol w="618259"/>
                <a:gridCol w="360714"/>
                <a:gridCol w="131450"/>
                <a:gridCol w="360714"/>
                <a:gridCol w="470000"/>
                <a:gridCol w="131450"/>
                <a:gridCol w="470765"/>
                <a:gridCol w="470765"/>
                <a:gridCol w="470765"/>
              </a:tblGrid>
              <a:tr h="342476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re13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083040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08725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813428">
                <a:tc rowSpan="6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توسعه و افزایش  تولیدات علمی،ارتباط با صنعت،نشریات و قطب علمی در حوزه پژوهش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تدوین سیاست های تشویقی به منظور هدایت تولیدات علمی مراکز پژوهشی به تحقیقات تقاضا محور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هدایت پایان نامه ها و رساله های دانشجویی به سمت تولیدات علمی با نمایه های معتبر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85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بایان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17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14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شناسایی و تعیین محورهای پژوهشی منجر به افزایش تولیدات علمی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محور بژوهشی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36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9597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5میلیارد ریال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4247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مدیران گروه‌ها و دانشکده‌ها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4247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 تحصیلات تکمیلی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59" marR="42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5932873"/>
              </p:ext>
            </p:extLst>
          </p:nvPr>
        </p:nvGraphicFramePr>
        <p:xfrm>
          <a:off x="467542" y="188640"/>
          <a:ext cx="8208914" cy="6579098"/>
        </p:xfrm>
        <a:graphic>
          <a:graphicData uri="http://schemas.openxmlformats.org/drawingml/2006/table">
            <a:tbl>
              <a:tblPr rtl="1"/>
              <a:tblGrid>
                <a:gridCol w="617898"/>
                <a:gridCol w="634818"/>
                <a:gridCol w="1544930"/>
                <a:gridCol w="1057967"/>
                <a:gridCol w="115460"/>
                <a:gridCol w="921590"/>
                <a:gridCol w="115460"/>
                <a:gridCol w="115460"/>
                <a:gridCol w="921590"/>
                <a:gridCol w="387283"/>
                <a:gridCol w="390152"/>
                <a:gridCol w="115460"/>
                <a:gridCol w="519963"/>
                <a:gridCol w="519963"/>
                <a:gridCol w="174595"/>
                <a:gridCol w="56325"/>
              </a:tblGrid>
              <a:tr h="259474"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 re14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34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7453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09479">
                <a:tc rowSpan="1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توسعه و افزایش  تولیدات علمی،ارتباط با صنعت،نشریات و قطب علمی در حوزه پژوهش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ایجاد مرکز رشد و توسعه کار آفرینی در دانشگاه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ایجاد مرکز رشد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مرکز رشد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1895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گنجانیدن واحد درس مبانی کار آفرینی در تمامی رشته های آموزشی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رشته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1895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رایزنی با سازمان ها ،نهاد ها و بخش صنعت برای توسعه مرکز رشد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تفاهم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0947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تقویت مرکز کار آفرینی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برنامه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1895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 اندازی دوره های کار آفرینی در قالب رشته و گرایش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دوره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1895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گسترش و تقویت همکاری با پارک علم و فناوری خراسان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تفاهم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7453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برقراری ارتباط و تعامل نظام مند با مراکز کا آفرین در دانشگاه ها ومراکز تولیدی و صنعتی کشور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تفاهم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3189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2442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جذب 2 نیروی کارشناس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یک میلیارد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726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 مرکز رشد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726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25" marR="30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3525" algn="l"/>
              </a:tabLst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55576" y="404664"/>
          <a:ext cx="7848875" cy="5812372"/>
        </p:xfrm>
        <a:graphic>
          <a:graphicData uri="http://schemas.openxmlformats.org/drawingml/2006/table">
            <a:tbl>
              <a:tblPr rtl="1"/>
              <a:tblGrid>
                <a:gridCol w="689389"/>
                <a:gridCol w="634818"/>
                <a:gridCol w="1544930"/>
                <a:gridCol w="1092558"/>
                <a:gridCol w="219845"/>
                <a:gridCol w="544997"/>
                <a:gridCol w="463699"/>
                <a:gridCol w="219845"/>
                <a:gridCol w="376247"/>
                <a:gridCol w="447909"/>
                <a:gridCol w="219845"/>
                <a:gridCol w="464931"/>
                <a:gridCol w="464931"/>
                <a:gridCol w="464931"/>
              </a:tblGrid>
              <a:tr h="382075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B Zar"/>
                        </a:rPr>
                        <a:t>   re15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927332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4488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22195"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توسعه و افزایش تولیدات علمی،ارتباط با صنعت،نشریات و قطب علمی در حوزه پژوهش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حمایت و تشویق دانشجویان به انجام پایان نامه ها در حوزه های علمی معتبر و مورد نیاز جامعه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توسعه و انتشار مجلات علمی دارای نمایه معتبر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مجله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21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شناسایی گروه ها یا رشته هایی که واجد شرایط راه اندازی مجله می باشد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گروه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21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شناسایی افراد معتبر داخلی و خارجی به منظور عضویت در هیات تحریریه مجلات علمی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72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هیات علمی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4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انتشار مجلات معتبر دارای رتبه علمی </a:t>
                      </a:r>
                      <a:r>
                        <a:rPr lang="fa-IR" sz="1400">
                          <a:latin typeface="Calibri"/>
                          <a:ea typeface="Calibri"/>
                          <a:cs typeface="Arial"/>
                        </a:rPr>
                        <a:t>–</a:t>
                      </a: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 پژوهشی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مجله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93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9137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جذب دو نیروی کارشناسی ارشد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186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مدیر پژوهش و فناوری- مدیران گروه‌های آموزشي و پژوهشی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7311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63" marR="19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424847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  </a:t>
            </a:r>
            <a:r>
              <a:rPr lang="fa-IR" dirty="0" smtClean="0"/>
              <a:t> والسلام</a:t>
            </a:r>
            <a:br>
              <a:rPr lang="fa-IR" dirty="0" smtClean="0"/>
            </a:br>
            <a:r>
              <a:rPr lang="fa-IR" dirty="0" smtClean="0"/>
              <a:t>معاونت پژوهش و فناوري </a:t>
            </a:r>
            <a:br>
              <a:rPr lang="fa-IR" dirty="0" smtClean="0"/>
            </a:br>
            <a:r>
              <a:rPr lang="fa-IR" dirty="0" smtClean="0"/>
              <a:t>دانشگاه حکيم سبزواري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1977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704088"/>
            <a:ext cx="7848872" cy="3372984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برنامه پنجم </a:t>
            </a:r>
            <a:br>
              <a:rPr lang="fa-IR" dirty="0" smtClean="0"/>
            </a:br>
            <a:r>
              <a:rPr lang="fa-IR" dirty="0" smtClean="0"/>
              <a:t>توسعه پژوهش و فناوري </a:t>
            </a:r>
            <a:br>
              <a:rPr lang="fa-IR" dirty="0" smtClean="0"/>
            </a:br>
            <a:r>
              <a:rPr lang="fa-IR" dirty="0" smtClean="0"/>
              <a:t>دانشگاه حکيم سبزواري</a:t>
            </a:r>
            <a:br>
              <a:rPr lang="fa-IR" dirty="0" smtClean="0"/>
            </a:br>
            <a:r>
              <a:rPr lang="fa-IR" dirty="0" smtClean="0"/>
              <a:t>1395-1391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5182965"/>
              </p:ext>
            </p:extLst>
          </p:nvPr>
        </p:nvGraphicFramePr>
        <p:xfrm>
          <a:off x="467544" y="836712"/>
          <a:ext cx="8208912" cy="5256582"/>
        </p:xfrm>
        <a:graphic>
          <a:graphicData uri="http://schemas.openxmlformats.org/drawingml/2006/table">
            <a:tbl>
              <a:tblPr rtl="1"/>
              <a:tblGrid>
                <a:gridCol w="765859"/>
                <a:gridCol w="7443053"/>
              </a:tblGrid>
              <a:tr h="48413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اولويت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Times New Roman"/>
                          <a:cs typeface="IranNastaliq"/>
                        </a:rPr>
                        <a:t>راهبردهاي حوزه پژوهش، فناوري و نوآوري دانشگاه در افق پنج ساله</a:t>
                      </a:r>
                      <a:endParaRPr lang="en-US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1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هدايت وتوسعه فعاليت هاي پژوهشي،تجاري سازي وكار آفريني براساس مزيت هاونيازهاي كشور وقابليت هاي دانشگاه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2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ايجاد شرايط مطلوب براي تجاري سازي ونتايج پژوهشي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3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بالا بردن ميزان پژوهش كارهاي فناوري اطلاعات وتسهيل دسترسي به آن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4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ارتقاي همكاري باصنعت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5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ايجاد مركز رشد وتوسعه كارآفريني دردانشگاه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6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برقراري وتوسعه ارتباط سازنده دانشگاه بامراكز،انجمن هاوسازمان هاي علمي،صنعتي ،فرهنگي، وپژوهشي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7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7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تدوين سياست هاي تشويقي به منظور هدايت توليدات علمي مراكز پژوهشي به تحقيقات تقاضا محور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8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اصلاح فرآيندهاي تهيه،تصويب،اجرا و نظارت بر نشريات و طرح هاي پژوهشي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9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اصلاح و بهبود شيوه هاي تشويق و ترقيب توليدات علمي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10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تقويت و نهادينه كردن همكاري هاي بين المللي در حوزه ي پژوهش ، تجاري سازي و كارآفريني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11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بهبود و توسعه همكاري ها و تعاملات بين المللي دانشگاه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12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فرصت هاي مطالعاتي براي ارتباط بيشتر با جوامع ملي و بين المللي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13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تامين منابع مالي مورد نياز و حق عضويت مجلات مشترك با انجمن هاي علمي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4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>
                          <a:latin typeface="Calibri"/>
                          <a:ea typeface="Times New Roman"/>
                          <a:cs typeface="IranNastaliq"/>
                        </a:rPr>
                        <a:t>14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Times New Roman"/>
                          <a:cs typeface="IranNastaliq"/>
                        </a:rPr>
                        <a:t>حمايت و تشويق دانشجويان به انجام پايان نامه ها در حوزه هاي علمي معتبر و مورد نياز جامعه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403" marR="59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764704"/>
          <a:ext cx="7992888" cy="5921895"/>
        </p:xfrm>
        <a:graphic>
          <a:graphicData uri="http://schemas.openxmlformats.org/drawingml/2006/table">
            <a:tbl>
              <a:tblPr rtl="1"/>
              <a:tblGrid>
                <a:gridCol w="707946"/>
                <a:gridCol w="734041"/>
                <a:gridCol w="2194777"/>
                <a:gridCol w="560574"/>
                <a:gridCol w="101265"/>
                <a:gridCol w="845744"/>
                <a:gridCol w="346751"/>
                <a:gridCol w="397728"/>
                <a:gridCol w="322085"/>
                <a:gridCol w="419665"/>
                <a:gridCol w="101265"/>
                <a:gridCol w="420349"/>
                <a:gridCol w="420349"/>
                <a:gridCol w="420349"/>
              </a:tblGrid>
              <a:tr h="239438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 RE1: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78877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5323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53838">
                <a:tc rowSpan="10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تبادل و مشارکت پژوهشی با سایر دانشگاه های داخلی، خارجی و جامعه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بهبود وتوسعه همکاری ها و تعاملات بین المللی دانشگاه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تعریف و اجرای پروژه های پژوهشی و تجاری سازی مشترک در سطح منطقه و فرا منطقه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پروژه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7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افزایش فرصت های مطالعاتی هیئت علمی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فرصت مطالعاتی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7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افزایش جذب متقاضیان فرصت های مطالعاتی از سایر کشورها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فرصت مطالعاتی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31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بسترسازی به منظور افزایش حضور اعضای هیات علمی دانشجویان در کنفرانس ها وهمایش های علمی بین المللی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90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آیین نامه تعداد حضور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17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7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برگزاری دوره ها و همایش های مشترک با دانشگاه ها و مراکز علمی معتبر بین‌المللی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دوره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3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75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8991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دویست میلیارد ریال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943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943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پژوهشی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0110" marR="401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99591" y="691761"/>
          <a:ext cx="7776864" cy="5919265"/>
        </p:xfrm>
        <a:graphic>
          <a:graphicData uri="http://schemas.openxmlformats.org/drawingml/2006/table">
            <a:tbl>
              <a:tblPr rtl="1"/>
              <a:tblGrid>
                <a:gridCol w="749773"/>
                <a:gridCol w="975430"/>
                <a:gridCol w="2426514"/>
                <a:gridCol w="489985"/>
                <a:gridCol w="428362"/>
                <a:gridCol w="341932"/>
                <a:gridCol w="119883"/>
                <a:gridCol w="341932"/>
                <a:gridCol w="445272"/>
                <a:gridCol w="119883"/>
                <a:gridCol w="445966"/>
                <a:gridCol w="445966"/>
                <a:gridCol w="445966"/>
              </a:tblGrid>
              <a:tr h="242379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re2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969515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2713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05947">
                <a:tc rowSpan="6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تبادل و مشارکت پژوهشی با سایر دانشگاه های داخلی، خارجی و جامعه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برقراری و توسعه ارتباط سازنده دانشگاه با مراکز ، انجمن ها و سازمان های علمی ، صنعتی ، فرهنگی و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شناسایی مراکز، سازمان ها و نهادهای مرتبط با فعالیت های دانشگاه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مراکز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500"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13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انعقاد تفاهم نامه همکاری (آموزشی، پژوهشی، فرهنگی، اقتصادی، ورزشی و...) با مراکز و سازمان های مزبور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تفاهم نامه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500"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68504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جذب یک نیروی کارشناس ارشد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1"/>
                      <a:endParaRPr lang="fa-IR" sz="1400" dirty="0"/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4237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 کارآفرینی ارتباط صنعت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4237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377" marR="25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9552" y="188641"/>
          <a:ext cx="7920881" cy="6512281"/>
        </p:xfrm>
        <a:graphic>
          <a:graphicData uri="http://schemas.openxmlformats.org/drawingml/2006/table">
            <a:tbl>
              <a:tblPr rtl="1"/>
              <a:tblGrid>
                <a:gridCol w="634110"/>
                <a:gridCol w="431842"/>
                <a:gridCol w="1840869"/>
                <a:gridCol w="1093005"/>
                <a:gridCol w="604097"/>
                <a:gridCol w="560015"/>
                <a:gridCol w="494830"/>
                <a:gridCol w="138388"/>
                <a:gridCol w="425043"/>
                <a:gridCol w="425043"/>
                <a:gridCol w="425043"/>
                <a:gridCol w="425043"/>
                <a:gridCol w="423553"/>
              </a:tblGrid>
              <a:tr h="45017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حوزه :  پژوهشي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300" b="1" dirty="0">
                          <a:latin typeface="Calibri"/>
                          <a:ea typeface="Calibri"/>
                          <a:cs typeface="B Zar"/>
                        </a:rPr>
                        <a:t>   </a:t>
                      </a:r>
                      <a:r>
                        <a:rPr lang="fa-IR" sz="1300" b="1" dirty="0">
                          <a:latin typeface="Calibri"/>
                          <a:ea typeface="Calibri"/>
                          <a:cs typeface="B Zar"/>
                        </a:rPr>
                        <a:t>:</a:t>
                      </a:r>
                      <a:r>
                        <a:rPr lang="en-US" sz="1300" b="1" dirty="0">
                          <a:latin typeface="Calibri"/>
                          <a:ea typeface="Calibri"/>
                          <a:cs typeface="B Zar"/>
                        </a:rPr>
                        <a:t>    re3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851183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7364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3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3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89565">
                <a:tc rowSpan="10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تبادل و مشارکت پژوهشی با سایر دانشگاه های داخلی، خارجی و جامعه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برقراری و توسعه ارتباط سازنده دانشگاه در سطح بین الملل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ارتقاء همکاری های علمی با دانشگاه ها ومراکز علمی </a:t>
                      </a:r>
                      <a:r>
                        <a:rPr lang="fa-IR" sz="1300" dirty="0">
                          <a:latin typeface="Calibri"/>
                          <a:ea typeface="Calibri"/>
                          <a:cs typeface="Arial"/>
                        </a:rPr>
                        <a:t>–</a:t>
                      </a: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 پژوهشی در سطح بین المللی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12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مراکز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64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شناسایی مراکز معتبر ملی و بین المللی و برقراری ارتباط مناسب با آن ها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12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مراکز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4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تنظیم تفاهم نامه همکاری های آموزشی و پژوهشی 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12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تفاهم نامه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4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اخذ نمایندگی علمی و پژوهشی از مراکز معتبر بین المللی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مراکز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34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برگزای همایش ها سمینار های مشترک با مراکز علمی معتبر ملی و بین المللی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همایش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حمایت از فعالیت های علمی </a:t>
                      </a:r>
                      <a:r>
                        <a:rPr lang="fa-IR" sz="1300" dirty="0">
                          <a:latin typeface="Calibri"/>
                          <a:ea typeface="Calibri"/>
                          <a:cs typeface="Arial"/>
                        </a:rPr>
                        <a:t>–</a:t>
                      </a: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 پژوهشی مشترک با دانشگاه های معتبر ملی و بین المللی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9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پژوهش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53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 b="1" dirty="0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1574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جذب یک نفرکارشناس ارشد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دویست میلیون ریال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3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3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379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مدیر پژوهش و فناوری و مدیر کارآفرینی و ارتباط صنعت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379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3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Zar"/>
                        </a:rPr>
                        <a:t>معاون پژوهش وفناوری</a:t>
                      </a:r>
                      <a:endParaRPr lang="en-US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7392" marR="27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55576" y="836712"/>
          <a:ext cx="7920877" cy="5826990"/>
        </p:xfrm>
        <a:graphic>
          <a:graphicData uri="http://schemas.openxmlformats.org/drawingml/2006/table">
            <a:tbl>
              <a:tblPr rtl="1"/>
              <a:tblGrid>
                <a:gridCol w="749228"/>
                <a:gridCol w="674749"/>
                <a:gridCol w="2225696"/>
                <a:gridCol w="454243"/>
                <a:gridCol w="517649"/>
                <a:gridCol w="597614"/>
                <a:gridCol w="100290"/>
                <a:gridCol w="349153"/>
                <a:gridCol w="619371"/>
                <a:gridCol w="79472"/>
                <a:gridCol w="251968"/>
                <a:gridCol w="650722"/>
                <a:gridCol w="650722"/>
              </a:tblGrid>
              <a:tr h="341094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برنامه: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 </a:t>
                      </a: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: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 re5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17852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1785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6329">
                <a:tc rowSpan="8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تبادل و مشارکت پژوهشی با سایر دانشگاه های داخلی، خارجی و جامعه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فرصت های مطالعاتی برای ارتباط بیشتر با جوامع ملی و بین المللی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بسترسازی به منظور افزایش حضور اعضای هیات علمی و دانشجویان در کنفرانس ها و همایش های علمی بین‌المللی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هیات علمی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17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73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اطلاع رسانی دقیق در ارتباط با کنفرانس ها و همایش‌های علمی بین المللی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اطلاع رسانی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73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پشتیبانی و حمایت (مالی و غیر مالی) از متقاضیان حضور در کنفرانس ها و همایش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360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میلیون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بودجه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68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80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100 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6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لحاظ نمودن شاخص مشارکت در کنفرانس ها و همایش های علمی و پژوهشی اعضای هیات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همایش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52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8089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860 میلیون تومان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457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928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320" marR="38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9552" y="260650"/>
          <a:ext cx="8064896" cy="6284808"/>
        </p:xfrm>
        <a:graphic>
          <a:graphicData uri="http://schemas.openxmlformats.org/drawingml/2006/table">
            <a:tbl>
              <a:tblPr rtl="1"/>
              <a:tblGrid>
                <a:gridCol w="712004"/>
                <a:gridCol w="624940"/>
                <a:gridCol w="3642792"/>
                <a:gridCol w="753878"/>
                <a:gridCol w="709164"/>
                <a:gridCol w="498394"/>
                <a:gridCol w="280931"/>
                <a:gridCol w="280931"/>
                <a:gridCol w="280931"/>
                <a:gridCol w="280931"/>
              </a:tblGrid>
              <a:tr h="304540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حوزه : پژوهشي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کد برنامه: </a:t>
                      </a:r>
                      <a:r>
                        <a:rPr lang="en-US" sz="1400" b="1">
                          <a:latin typeface="Calibri"/>
                          <a:ea typeface="Calibri"/>
                          <a:cs typeface="B Zar"/>
                        </a:rPr>
                        <a:t>  re8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75578">
                <a:tc rowSpan="2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هدف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راهبرد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برنامه عملیاتی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در پایان 5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نتیجه مورد انتظار کمی به تفکیک هر سال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3753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مقدار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واحد اندازه گیری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95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21427">
                <a:tc rowSpan="8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Zar"/>
                        </a:rPr>
                        <a:t>توسعۀ پژوهش های کاربردی و تقاضامحور و ثروت آفرین.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Times New Roman"/>
                          <a:cs typeface="B Zar"/>
                        </a:rPr>
                        <a:t>بالا بردن میزان پژوهش های کار بردی منجر به تولید فناوری</a:t>
                      </a:r>
                      <a:endParaRPr lang="en-US" sz="1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7230" marR="372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افزایش ابداعات و اختراعات در دانشگاه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ابداعات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افزایش تحقیقات کاربردی و بهره گیری از نتایج آن ها در جهت حل مشکلات جامعه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تحقیقات کاربردی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8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بازنگری در ایجاد و حمایت از مراکز پژوهشی نوع دوم و سوم براساس عملکرد آن ها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مراکز پژوهشی نوع دوم و </a:t>
                      </a:r>
                      <a:r>
                        <a:rPr lang="fa-IR" sz="1400" dirty="0" smtClean="0">
                          <a:latin typeface="Calibri"/>
                          <a:ea typeface="Calibri"/>
                          <a:cs typeface="B Zar"/>
                        </a:rPr>
                        <a:t>سوم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9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تولید و ارائه دانش فنی متناسب با نیاز جامعه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پروژه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بازاریابی طرح های پژوهشی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8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طرح پژوهشی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ایجاد واحد بازاریابی در مدیریت ارتباط علمی دانشگاه با جامعه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واحد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شناسایی طرح های اولویت دار و مورد نیاز منطقه و کشور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28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طرح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9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35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جهت دهی طرح های پژوهشی مبتنی بر نیاز های جامعه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28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طرح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9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30" marR="37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3569" y="838199"/>
          <a:ext cx="7920878" cy="5543129"/>
        </p:xfrm>
        <a:graphic>
          <a:graphicData uri="http://schemas.openxmlformats.org/drawingml/2006/table">
            <a:tbl>
              <a:tblPr rtl="1"/>
              <a:tblGrid>
                <a:gridCol w="2308963"/>
                <a:gridCol w="1881721"/>
                <a:gridCol w="156631"/>
                <a:gridCol w="448888"/>
                <a:gridCol w="500927"/>
                <a:gridCol w="156631"/>
                <a:gridCol w="438387"/>
                <a:gridCol w="156631"/>
                <a:gridCol w="156631"/>
                <a:gridCol w="571204"/>
                <a:gridCol w="572132"/>
                <a:gridCol w="572132"/>
              </a:tblGrid>
              <a:tr h="1004072"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برگزاری سمشنار ها و همایش های مختلف با حضور صنعتگران ، سرمایه داران و .....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همایش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25"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تهیه و ارسال طرح های پژوهشی ، قابلیت ها، توانمندی ها و... دانشگاه در قالب کاتالوک ، 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B Zar"/>
                        </a:rPr>
                        <a:t>gd</a:t>
                      </a: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، آبونمان رایگان برخی نشریات و .... به صنعتگران ، سرمایه داران ، دولت مردان و ...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نشریه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849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منابع مورد نیاز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انسانی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مالی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کالبدی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Zar"/>
                        </a:rPr>
                        <a:t>تجهیزات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4577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جذب 5 نفر نیروی انسانی کارشناس ارشد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50میلیارد ریال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100میلیارد ریال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003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مسئول اجرا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مدیریت کارآفرینی و ارتباط صنعت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330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تایید کننده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Zar"/>
                        </a:rPr>
                        <a:t>معاون پژوهش و فناوری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2249</Words>
  <Application>Microsoft Office PowerPoint</Application>
  <PresentationFormat>On-screen Show (4:3)</PresentationFormat>
  <Paragraphs>796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برنامه پنجم  توسعه پژوهش و فناوري  دانشگاه حکيم سبزواري 1395-1391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                والسلام معاونت پژوهش و فناوري  دانشگاه حکيم سبزواري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az.aliabadi</dc:creator>
  <cp:lastModifiedBy>az.aliabadi</cp:lastModifiedBy>
  <cp:revision>29</cp:revision>
  <dcterms:created xsi:type="dcterms:W3CDTF">2013-12-24T05:02:04Z</dcterms:created>
  <dcterms:modified xsi:type="dcterms:W3CDTF">2013-12-25T06:33:13Z</dcterms:modified>
</cp:coreProperties>
</file>